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63" r:id="rId4"/>
    <p:sldId id="285" r:id="rId5"/>
    <p:sldId id="287" r:id="rId6"/>
    <p:sldId id="266" r:id="rId7"/>
    <p:sldId id="267" r:id="rId8"/>
    <p:sldId id="275" r:id="rId9"/>
    <p:sldId id="270" r:id="rId10"/>
    <p:sldId id="286" r:id="rId11"/>
    <p:sldId id="288" r:id="rId12"/>
    <p:sldId id="283" r:id="rId13"/>
    <p:sldId id="299" r:id="rId14"/>
    <p:sldId id="300" r:id="rId15"/>
    <p:sldId id="292" r:id="rId16"/>
    <p:sldId id="269" r:id="rId17"/>
    <p:sldId id="276" r:id="rId18"/>
    <p:sldId id="271" r:id="rId19"/>
    <p:sldId id="289" r:id="rId20"/>
    <p:sldId id="296" r:id="rId21"/>
    <p:sldId id="297" r:id="rId22"/>
    <p:sldId id="298" r:id="rId23"/>
    <p:sldId id="290" r:id="rId24"/>
    <p:sldId id="293" r:id="rId25"/>
    <p:sldId id="295" r:id="rId26"/>
    <p:sldId id="291" r:id="rId27"/>
  </p:sldIdLst>
  <p:sldSz cx="9144000" cy="6858000" type="screen4x3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98B47E-6C11-4095-915B-E2ACCA9A58C5}">
          <p14:sldIdLst>
            <p14:sldId id="256"/>
            <p14:sldId id="261"/>
            <p14:sldId id="263"/>
            <p14:sldId id="285"/>
            <p14:sldId id="287"/>
            <p14:sldId id="266"/>
            <p14:sldId id="267"/>
            <p14:sldId id="275"/>
            <p14:sldId id="270"/>
            <p14:sldId id="286"/>
            <p14:sldId id="288"/>
            <p14:sldId id="283"/>
            <p14:sldId id="299"/>
            <p14:sldId id="300"/>
            <p14:sldId id="292"/>
            <p14:sldId id="269"/>
            <p14:sldId id="276"/>
            <p14:sldId id="271"/>
          </p14:sldIdLst>
        </p14:section>
        <p14:section name="Appendix" id="{952821AC-2BCF-43C9-BEAB-59E72AC7A981}">
          <p14:sldIdLst>
            <p14:sldId id="289"/>
            <p14:sldId id="296"/>
            <p14:sldId id="297"/>
            <p14:sldId id="298"/>
            <p14:sldId id="290"/>
            <p14:sldId id="293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01B"/>
    <a:srgbClr val="73B632"/>
    <a:srgbClr val="89D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82122" autoAdjust="0"/>
  </p:normalViewPr>
  <p:slideViewPr>
    <p:cSldViewPr>
      <p:cViewPr varScale="1">
        <p:scale>
          <a:sx n="92" d="100"/>
          <a:sy n="92" d="100"/>
        </p:scale>
        <p:origin x="1380" y="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42" y="2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44503689007"/>
          <c:y val="6.8150722471350303E-2"/>
          <c:w val="0.706382540765081"/>
          <c:h val="0.70959417040358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635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2"/>
              </a:solidFill>
              <a:ln w="635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A657"/>
              </a:solidFill>
              <a:ln w="635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4B35"/>
              </a:solidFill>
              <a:ln w="635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Replacement </c:v>
                </c:pt>
                <c:pt idx="1">
                  <c:v>New Installation</c:v>
                </c:pt>
                <c:pt idx="2">
                  <c:v>Retrofit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86639735924265104"/>
          <c:w val="0.99647194494389002"/>
          <c:h val="0.1312585949177879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A5CF8-688D-40BD-B904-1309F5E629E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21CE8-B81E-46B6-8D0B-DA6E70016A73}">
      <dgm:prSet phldrT="[Text]" custT="1"/>
      <dgm:spPr/>
      <dgm:t>
        <a:bodyPr/>
        <a:lstStyle/>
        <a:p>
          <a:r>
            <a:rPr lang="en-US" sz="1100" b="0" dirty="0" smtClean="0"/>
            <a:t>Pump Fails</a:t>
          </a:r>
          <a:endParaRPr lang="en-US" sz="1100" b="0" dirty="0"/>
        </a:p>
      </dgm:t>
    </dgm:pt>
    <dgm:pt modelId="{3A548B80-F7DA-4E9E-B252-C443A7D80B61}" type="parTrans" cxnId="{34A0D2D4-85B8-426D-89D8-5813AE21AEE2}">
      <dgm:prSet/>
      <dgm:spPr/>
      <dgm:t>
        <a:bodyPr/>
        <a:lstStyle/>
        <a:p>
          <a:endParaRPr lang="en-US"/>
        </a:p>
      </dgm:t>
    </dgm:pt>
    <dgm:pt modelId="{5DA73BDD-4CE0-4AFE-86BE-EFBD5D9BB495}" type="sibTrans" cxnId="{34A0D2D4-85B8-426D-89D8-5813AE21AEE2}">
      <dgm:prSet/>
      <dgm:spPr/>
      <dgm:t>
        <a:bodyPr/>
        <a:lstStyle/>
        <a:p>
          <a:endParaRPr lang="en-US"/>
        </a:p>
      </dgm:t>
    </dgm:pt>
    <dgm:pt modelId="{2AC29C60-8C74-4908-B5C1-58CEE31678A2}">
      <dgm:prSet phldrT="[Text]" custT="1"/>
      <dgm:spPr/>
      <dgm:t>
        <a:bodyPr/>
        <a:lstStyle/>
        <a:p>
          <a:r>
            <a:rPr lang="en-US" sz="1100" b="0" dirty="0" smtClean="0"/>
            <a:t>End-user is relieved, but next day realizes he doesn’t know what was installed</a:t>
          </a:r>
          <a:endParaRPr lang="en-US" sz="1100" b="0" dirty="0"/>
        </a:p>
      </dgm:t>
    </dgm:pt>
    <dgm:pt modelId="{70B58DBE-E9E5-4A9E-BB94-EDE81B40EE4A}" type="parTrans" cxnId="{C4566A25-3E1E-495B-BA24-7B3F233107E3}">
      <dgm:prSet/>
      <dgm:spPr/>
      <dgm:t>
        <a:bodyPr/>
        <a:lstStyle/>
        <a:p>
          <a:endParaRPr lang="en-US"/>
        </a:p>
      </dgm:t>
    </dgm:pt>
    <dgm:pt modelId="{C05A1485-3A44-407C-906E-D0FE68217169}" type="sibTrans" cxnId="{C4566A25-3E1E-495B-BA24-7B3F233107E3}">
      <dgm:prSet/>
      <dgm:spPr/>
      <dgm:t>
        <a:bodyPr/>
        <a:lstStyle/>
        <a:p>
          <a:endParaRPr lang="en-US"/>
        </a:p>
      </dgm:t>
    </dgm:pt>
    <dgm:pt modelId="{3F6708FC-5EF7-4177-82B3-DB9CF114040A}">
      <dgm:prSet phldrT="[Text]" custT="1"/>
      <dgm:spPr/>
      <dgm:t>
        <a:bodyPr/>
        <a:lstStyle/>
        <a:p>
          <a:r>
            <a:rPr lang="en-US" sz="1100" b="0" dirty="0" smtClean="0"/>
            <a:t>Energy bill arrives, and is higher than before</a:t>
          </a:r>
          <a:endParaRPr lang="en-US" sz="1100" b="0" dirty="0"/>
        </a:p>
      </dgm:t>
    </dgm:pt>
    <dgm:pt modelId="{AFCA722A-9B0F-409E-9605-D6D1142C7A03}" type="parTrans" cxnId="{CA86D879-ADDB-4E29-B686-18FD2E12184C}">
      <dgm:prSet/>
      <dgm:spPr/>
      <dgm:t>
        <a:bodyPr/>
        <a:lstStyle/>
        <a:p>
          <a:endParaRPr lang="en-US"/>
        </a:p>
      </dgm:t>
    </dgm:pt>
    <dgm:pt modelId="{2889B35B-3D33-4D97-A575-AC0E9A1D97C3}" type="sibTrans" cxnId="{CA86D879-ADDB-4E29-B686-18FD2E12184C}">
      <dgm:prSet/>
      <dgm:spPr/>
      <dgm:t>
        <a:bodyPr/>
        <a:lstStyle/>
        <a:p>
          <a:endParaRPr lang="en-US"/>
        </a:p>
      </dgm:t>
    </dgm:pt>
    <dgm:pt modelId="{18F086B4-EE65-48A1-91E8-2DC3050641DD}">
      <dgm:prSet phldrT="[Text]" custT="1"/>
      <dgm:spPr/>
      <dgm:t>
        <a:bodyPr/>
        <a:lstStyle/>
        <a:p>
          <a:r>
            <a:rPr lang="en-US" sz="1100" b="0" dirty="0" smtClean="0"/>
            <a:t>Contractor arrives.  Uses oversized pump because he had it available</a:t>
          </a:r>
          <a:endParaRPr lang="en-US" sz="1100" b="0" dirty="0"/>
        </a:p>
      </dgm:t>
    </dgm:pt>
    <dgm:pt modelId="{1C6EF2ED-6504-465B-94CC-74E625F2A0F7}" type="parTrans" cxnId="{56797B7D-893A-4046-9C9F-57F5A494478A}">
      <dgm:prSet/>
      <dgm:spPr/>
      <dgm:t>
        <a:bodyPr/>
        <a:lstStyle/>
        <a:p>
          <a:endParaRPr lang="en-US"/>
        </a:p>
      </dgm:t>
    </dgm:pt>
    <dgm:pt modelId="{38BB2495-4F35-41EB-8AD8-C8156BD0DB33}" type="sibTrans" cxnId="{56797B7D-893A-4046-9C9F-57F5A494478A}">
      <dgm:prSet/>
      <dgm:spPr/>
      <dgm:t>
        <a:bodyPr/>
        <a:lstStyle/>
        <a:p>
          <a:endParaRPr lang="en-US"/>
        </a:p>
      </dgm:t>
    </dgm:pt>
    <dgm:pt modelId="{687B2979-CEF1-40DC-8240-70C9EE94622F}">
      <dgm:prSet phldrT="[Text]" custT="1"/>
      <dgm:spPr/>
      <dgm:t>
        <a:bodyPr/>
        <a:lstStyle/>
        <a:p>
          <a:r>
            <a:rPr lang="en-US" sz="1100" b="0" dirty="0" smtClean="0"/>
            <a:t>Contractor responds to call, hoping he has the pump in his truck</a:t>
          </a:r>
          <a:endParaRPr lang="en-US" sz="1100" b="0" dirty="0"/>
        </a:p>
      </dgm:t>
    </dgm:pt>
    <dgm:pt modelId="{1DE459E5-E353-45BD-AA10-BE7147A6CF52}" type="parTrans" cxnId="{7FE1BE3A-41DE-4CA4-AD2A-8F9DD60F24C5}">
      <dgm:prSet/>
      <dgm:spPr/>
      <dgm:t>
        <a:bodyPr/>
        <a:lstStyle/>
        <a:p>
          <a:endParaRPr lang="en-US"/>
        </a:p>
      </dgm:t>
    </dgm:pt>
    <dgm:pt modelId="{5605B93B-D03E-4CC4-B424-E73FC4151A61}" type="sibTrans" cxnId="{7FE1BE3A-41DE-4CA4-AD2A-8F9DD60F24C5}">
      <dgm:prSet/>
      <dgm:spPr/>
      <dgm:t>
        <a:bodyPr/>
        <a:lstStyle/>
        <a:p>
          <a:endParaRPr lang="en-US"/>
        </a:p>
      </dgm:t>
    </dgm:pt>
    <dgm:pt modelId="{77425944-1C1E-46B1-86B8-6FB55BD5CD2C}">
      <dgm:prSet phldrT="[Text]" custT="1"/>
      <dgm:spPr/>
      <dgm:t>
        <a:bodyPr/>
        <a:lstStyle/>
        <a:p>
          <a:r>
            <a:rPr lang="en-US" sz="1100" b="0" dirty="0" smtClean="0"/>
            <a:t>Contractor called</a:t>
          </a:r>
          <a:endParaRPr lang="en-US" sz="1100" b="0" dirty="0"/>
        </a:p>
      </dgm:t>
    </dgm:pt>
    <dgm:pt modelId="{D216E059-B020-4741-A109-4263CF0049EE}" type="parTrans" cxnId="{76819A4E-0380-4FBC-82B3-6260F9C030B1}">
      <dgm:prSet/>
      <dgm:spPr/>
      <dgm:t>
        <a:bodyPr/>
        <a:lstStyle/>
        <a:p>
          <a:endParaRPr lang="en-US"/>
        </a:p>
      </dgm:t>
    </dgm:pt>
    <dgm:pt modelId="{E79ABC12-48F0-423A-B3D7-F8327D0A748F}" type="sibTrans" cxnId="{76819A4E-0380-4FBC-82B3-6260F9C030B1}">
      <dgm:prSet/>
      <dgm:spPr/>
      <dgm:t>
        <a:bodyPr/>
        <a:lstStyle/>
        <a:p>
          <a:endParaRPr lang="en-US"/>
        </a:p>
      </dgm:t>
    </dgm:pt>
    <dgm:pt modelId="{E600CB23-EDA9-416D-9132-130B33C37853}">
      <dgm:prSet phldrT="[Text]" custT="1"/>
      <dgm:spPr/>
      <dgm:t>
        <a:bodyPr/>
        <a:lstStyle/>
        <a:p>
          <a:r>
            <a:rPr lang="en-US" sz="1100" b="0" dirty="0" smtClean="0"/>
            <a:t>Pump is installed and system is back up and running</a:t>
          </a:r>
          <a:endParaRPr lang="en-US" sz="1100" b="0" dirty="0"/>
        </a:p>
      </dgm:t>
    </dgm:pt>
    <dgm:pt modelId="{65D8718E-A47B-4CF5-B938-A460E740F5B6}" type="parTrans" cxnId="{D099AB55-BA91-4A8E-B4E8-5535ABD5D305}">
      <dgm:prSet/>
      <dgm:spPr/>
      <dgm:t>
        <a:bodyPr/>
        <a:lstStyle/>
        <a:p>
          <a:endParaRPr lang="en-US"/>
        </a:p>
      </dgm:t>
    </dgm:pt>
    <dgm:pt modelId="{EA4CCE6B-5919-4469-AC67-28CEF610F790}" type="sibTrans" cxnId="{D099AB55-BA91-4A8E-B4E8-5535ABD5D305}">
      <dgm:prSet/>
      <dgm:spPr/>
      <dgm:t>
        <a:bodyPr/>
        <a:lstStyle/>
        <a:p>
          <a:endParaRPr lang="en-US"/>
        </a:p>
      </dgm:t>
    </dgm:pt>
    <dgm:pt modelId="{65ECD3AA-A2F3-491D-AF48-9B02AEA83DFC}">
      <dgm:prSet phldrT="[Text]" custT="1"/>
      <dgm:spPr/>
      <dgm:t>
        <a:bodyPr/>
        <a:lstStyle/>
        <a:p>
          <a:r>
            <a:rPr lang="en-US" sz="1100" b="0" dirty="0" smtClean="0"/>
            <a:t>Immediate action required</a:t>
          </a:r>
          <a:endParaRPr lang="en-US" sz="1100" b="0" dirty="0"/>
        </a:p>
      </dgm:t>
    </dgm:pt>
    <dgm:pt modelId="{D8D4237E-937B-40B7-BC39-325FF3C0F61A}" type="parTrans" cxnId="{18749B86-DE5A-4018-AF07-DE19946B8132}">
      <dgm:prSet/>
      <dgm:spPr/>
    </dgm:pt>
    <dgm:pt modelId="{A4A9BA77-61A6-4738-A4AC-FDB0357846C1}" type="sibTrans" cxnId="{18749B86-DE5A-4018-AF07-DE19946B8132}">
      <dgm:prSet/>
      <dgm:spPr/>
    </dgm:pt>
    <dgm:pt modelId="{00764950-31E3-42D0-B2C4-76A7285397DF}" type="pres">
      <dgm:prSet presAssocID="{2A1A5CF8-688D-40BD-B904-1309F5E629E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D58D364-6880-4B96-8F24-135CC88C9524}" type="pres">
      <dgm:prSet presAssocID="{C8D21CE8-B81E-46B6-8D0B-DA6E70016A73}" presName="composite" presStyleCnt="0"/>
      <dgm:spPr/>
    </dgm:pt>
    <dgm:pt modelId="{490F74F3-2B06-4B3E-A21E-8FF537ECEEFC}" type="pres">
      <dgm:prSet presAssocID="{C8D21CE8-B81E-46B6-8D0B-DA6E70016A73}" presName="LShape" presStyleLbl="alignNode1" presStyleIdx="0" presStyleCnt="15"/>
      <dgm:spPr/>
    </dgm:pt>
    <dgm:pt modelId="{7D168678-F2BC-4894-9027-ECDC421B5617}" type="pres">
      <dgm:prSet presAssocID="{C8D21CE8-B81E-46B6-8D0B-DA6E70016A73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104C9-88F8-4EC3-8037-16526354E4CE}" type="pres">
      <dgm:prSet presAssocID="{C8D21CE8-B81E-46B6-8D0B-DA6E70016A73}" presName="Triangle" presStyleLbl="alignNode1" presStyleIdx="1" presStyleCnt="15"/>
      <dgm:spPr/>
    </dgm:pt>
    <dgm:pt modelId="{EB2B27DA-2863-4201-9507-8486B9BF9CF2}" type="pres">
      <dgm:prSet presAssocID="{5DA73BDD-4CE0-4AFE-86BE-EFBD5D9BB495}" presName="sibTrans" presStyleCnt="0"/>
      <dgm:spPr/>
    </dgm:pt>
    <dgm:pt modelId="{1EB83996-7AB5-4A4A-A32C-D31B7292EA14}" type="pres">
      <dgm:prSet presAssocID="{5DA73BDD-4CE0-4AFE-86BE-EFBD5D9BB495}" presName="space" presStyleCnt="0"/>
      <dgm:spPr/>
    </dgm:pt>
    <dgm:pt modelId="{A31BD7BE-DDDE-4B68-8F3F-10C5BE76A924}" type="pres">
      <dgm:prSet presAssocID="{65ECD3AA-A2F3-491D-AF48-9B02AEA83DFC}" presName="composite" presStyleCnt="0"/>
      <dgm:spPr/>
    </dgm:pt>
    <dgm:pt modelId="{5670B2E9-C0DB-4E7E-82E6-253D32FAF6CF}" type="pres">
      <dgm:prSet presAssocID="{65ECD3AA-A2F3-491D-AF48-9B02AEA83DFC}" presName="LShape" presStyleLbl="alignNode1" presStyleIdx="2" presStyleCnt="15"/>
      <dgm:spPr/>
    </dgm:pt>
    <dgm:pt modelId="{4EABFEB3-A03E-4074-A007-868E3D2AE354}" type="pres">
      <dgm:prSet presAssocID="{65ECD3AA-A2F3-491D-AF48-9B02AEA83DFC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D5836-D339-43BF-9BD1-EACEA233C144}" type="pres">
      <dgm:prSet presAssocID="{65ECD3AA-A2F3-491D-AF48-9B02AEA83DFC}" presName="Triangle" presStyleLbl="alignNode1" presStyleIdx="3" presStyleCnt="15"/>
      <dgm:spPr/>
    </dgm:pt>
    <dgm:pt modelId="{C22F9951-20D5-4F70-90A5-EDD0CD266BF7}" type="pres">
      <dgm:prSet presAssocID="{A4A9BA77-61A6-4738-A4AC-FDB0357846C1}" presName="sibTrans" presStyleCnt="0"/>
      <dgm:spPr/>
    </dgm:pt>
    <dgm:pt modelId="{C8591388-728B-4A4F-8405-62CF1AECD293}" type="pres">
      <dgm:prSet presAssocID="{A4A9BA77-61A6-4738-A4AC-FDB0357846C1}" presName="space" presStyleCnt="0"/>
      <dgm:spPr/>
    </dgm:pt>
    <dgm:pt modelId="{C322A831-4218-43A1-8DCB-F684CB11F6BF}" type="pres">
      <dgm:prSet presAssocID="{77425944-1C1E-46B1-86B8-6FB55BD5CD2C}" presName="composite" presStyleCnt="0"/>
      <dgm:spPr/>
    </dgm:pt>
    <dgm:pt modelId="{A1024522-677E-4518-9D7E-AF764D518739}" type="pres">
      <dgm:prSet presAssocID="{77425944-1C1E-46B1-86B8-6FB55BD5CD2C}" presName="LShape" presStyleLbl="alignNode1" presStyleIdx="4" presStyleCnt="15"/>
      <dgm:spPr/>
    </dgm:pt>
    <dgm:pt modelId="{9391425D-41EB-4BF5-BF53-904D699BC215}" type="pres">
      <dgm:prSet presAssocID="{77425944-1C1E-46B1-86B8-6FB55BD5CD2C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3CECE-EE87-4DD0-8925-B91B15FDF5E1}" type="pres">
      <dgm:prSet presAssocID="{77425944-1C1E-46B1-86B8-6FB55BD5CD2C}" presName="Triangle" presStyleLbl="alignNode1" presStyleIdx="5" presStyleCnt="15"/>
      <dgm:spPr/>
    </dgm:pt>
    <dgm:pt modelId="{079CC315-4A74-4AB7-8979-5AD1E37558D5}" type="pres">
      <dgm:prSet presAssocID="{E79ABC12-48F0-423A-B3D7-F8327D0A748F}" presName="sibTrans" presStyleCnt="0"/>
      <dgm:spPr/>
    </dgm:pt>
    <dgm:pt modelId="{8B97EE72-3F3C-4D8E-ADCB-0254524AEA4D}" type="pres">
      <dgm:prSet presAssocID="{E79ABC12-48F0-423A-B3D7-F8327D0A748F}" presName="space" presStyleCnt="0"/>
      <dgm:spPr/>
    </dgm:pt>
    <dgm:pt modelId="{AF94DC95-7526-404F-B404-043706D3BE90}" type="pres">
      <dgm:prSet presAssocID="{687B2979-CEF1-40DC-8240-70C9EE94622F}" presName="composite" presStyleCnt="0"/>
      <dgm:spPr/>
    </dgm:pt>
    <dgm:pt modelId="{53B4C19A-24D3-4F2F-91CF-31873F4E8C8F}" type="pres">
      <dgm:prSet presAssocID="{687B2979-CEF1-40DC-8240-70C9EE94622F}" presName="LShape" presStyleLbl="alignNode1" presStyleIdx="6" presStyleCnt="15"/>
      <dgm:spPr/>
    </dgm:pt>
    <dgm:pt modelId="{3425E23C-2475-49DD-8C14-E8641D746168}" type="pres">
      <dgm:prSet presAssocID="{687B2979-CEF1-40DC-8240-70C9EE94622F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FDF65-7CBE-4508-8317-830754FA3D98}" type="pres">
      <dgm:prSet presAssocID="{687B2979-CEF1-40DC-8240-70C9EE94622F}" presName="Triangle" presStyleLbl="alignNode1" presStyleIdx="7" presStyleCnt="15"/>
      <dgm:spPr/>
    </dgm:pt>
    <dgm:pt modelId="{5F19FA9D-8D67-46A5-904B-0D099716DF36}" type="pres">
      <dgm:prSet presAssocID="{5605B93B-D03E-4CC4-B424-E73FC4151A61}" presName="sibTrans" presStyleCnt="0"/>
      <dgm:spPr/>
    </dgm:pt>
    <dgm:pt modelId="{06E9C809-33AF-4911-8EA4-F46C58BFE1D6}" type="pres">
      <dgm:prSet presAssocID="{5605B93B-D03E-4CC4-B424-E73FC4151A61}" presName="space" presStyleCnt="0"/>
      <dgm:spPr/>
    </dgm:pt>
    <dgm:pt modelId="{598AECE6-8A2C-4E21-965E-CFEE06A6D205}" type="pres">
      <dgm:prSet presAssocID="{18F086B4-EE65-48A1-91E8-2DC3050641DD}" presName="composite" presStyleCnt="0"/>
      <dgm:spPr/>
    </dgm:pt>
    <dgm:pt modelId="{6E68C82A-7CB9-49E5-AD79-45BEE400C237}" type="pres">
      <dgm:prSet presAssocID="{18F086B4-EE65-48A1-91E8-2DC3050641DD}" presName="LShape" presStyleLbl="alignNode1" presStyleIdx="8" presStyleCnt="15"/>
      <dgm:spPr/>
    </dgm:pt>
    <dgm:pt modelId="{8BD406A7-FFCD-488C-9464-7834BD90129A}" type="pres">
      <dgm:prSet presAssocID="{18F086B4-EE65-48A1-91E8-2DC3050641DD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C69C0-E583-4A13-A175-202F40579C1E}" type="pres">
      <dgm:prSet presAssocID="{18F086B4-EE65-48A1-91E8-2DC3050641DD}" presName="Triangle" presStyleLbl="alignNode1" presStyleIdx="9" presStyleCnt="15"/>
      <dgm:spPr/>
    </dgm:pt>
    <dgm:pt modelId="{C7F2B179-25FC-440F-80C7-64247D84B47F}" type="pres">
      <dgm:prSet presAssocID="{38BB2495-4F35-41EB-8AD8-C8156BD0DB33}" presName="sibTrans" presStyleCnt="0"/>
      <dgm:spPr/>
    </dgm:pt>
    <dgm:pt modelId="{8AC881DE-CDEB-40DB-84FE-D02BE8B3A0E2}" type="pres">
      <dgm:prSet presAssocID="{38BB2495-4F35-41EB-8AD8-C8156BD0DB33}" presName="space" presStyleCnt="0"/>
      <dgm:spPr/>
    </dgm:pt>
    <dgm:pt modelId="{59ED3025-03F5-452E-A35E-D01976490644}" type="pres">
      <dgm:prSet presAssocID="{E600CB23-EDA9-416D-9132-130B33C37853}" presName="composite" presStyleCnt="0"/>
      <dgm:spPr/>
    </dgm:pt>
    <dgm:pt modelId="{6FD97E68-28A7-4967-95D5-A7B8267B4D0F}" type="pres">
      <dgm:prSet presAssocID="{E600CB23-EDA9-416D-9132-130B33C37853}" presName="LShape" presStyleLbl="alignNode1" presStyleIdx="10" presStyleCnt="15"/>
      <dgm:spPr/>
    </dgm:pt>
    <dgm:pt modelId="{AFF7AC07-D670-4926-B04C-8F4079E75E52}" type="pres">
      <dgm:prSet presAssocID="{E600CB23-EDA9-416D-9132-130B33C37853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1B24C-99C9-497C-9010-F07DCC8DB5D7}" type="pres">
      <dgm:prSet presAssocID="{E600CB23-EDA9-416D-9132-130B33C37853}" presName="Triangle" presStyleLbl="alignNode1" presStyleIdx="11" presStyleCnt="15"/>
      <dgm:spPr/>
    </dgm:pt>
    <dgm:pt modelId="{BE243629-BDCA-4DBE-9E62-544351EFE38E}" type="pres">
      <dgm:prSet presAssocID="{EA4CCE6B-5919-4469-AC67-28CEF610F790}" presName="sibTrans" presStyleCnt="0"/>
      <dgm:spPr/>
    </dgm:pt>
    <dgm:pt modelId="{BFED299F-D976-45E8-909D-B3E5DC3646A6}" type="pres">
      <dgm:prSet presAssocID="{EA4CCE6B-5919-4469-AC67-28CEF610F790}" presName="space" presStyleCnt="0"/>
      <dgm:spPr/>
    </dgm:pt>
    <dgm:pt modelId="{46BE0C7F-7951-47FE-9833-8FA94E48C452}" type="pres">
      <dgm:prSet presAssocID="{2AC29C60-8C74-4908-B5C1-58CEE31678A2}" presName="composite" presStyleCnt="0"/>
      <dgm:spPr/>
    </dgm:pt>
    <dgm:pt modelId="{9A18537C-7691-4BD2-995F-320C4F202025}" type="pres">
      <dgm:prSet presAssocID="{2AC29C60-8C74-4908-B5C1-58CEE31678A2}" presName="LShape" presStyleLbl="alignNode1" presStyleIdx="12" presStyleCnt="15"/>
      <dgm:spPr/>
    </dgm:pt>
    <dgm:pt modelId="{BAE86E88-F714-48DE-ADB1-8C5899F6E0A2}" type="pres">
      <dgm:prSet presAssocID="{2AC29C60-8C74-4908-B5C1-58CEE31678A2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025B6-7181-429F-BE7E-CA69276D436B}" type="pres">
      <dgm:prSet presAssocID="{2AC29C60-8C74-4908-B5C1-58CEE31678A2}" presName="Triangle" presStyleLbl="alignNode1" presStyleIdx="13" presStyleCnt="15"/>
      <dgm:spPr/>
    </dgm:pt>
    <dgm:pt modelId="{1EC19F90-0E70-4632-B796-C4DB144C9009}" type="pres">
      <dgm:prSet presAssocID="{C05A1485-3A44-407C-906E-D0FE68217169}" presName="sibTrans" presStyleCnt="0"/>
      <dgm:spPr/>
    </dgm:pt>
    <dgm:pt modelId="{23BD8E0F-F7CE-48D7-A73E-490308EE6131}" type="pres">
      <dgm:prSet presAssocID="{C05A1485-3A44-407C-906E-D0FE68217169}" presName="space" presStyleCnt="0"/>
      <dgm:spPr/>
    </dgm:pt>
    <dgm:pt modelId="{4D59CCEA-AD20-4227-A2A5-A3D3CF105F65}" type="pres">
      <dgm:prSet presAssocID="{3F6708FC-5EF7-4177-82B3-DB9CF114040A}" presName="composite" presStyleCnt="0"/>
      <dgm:spPr/>
    </dgm:pt>
    <dgm:pt modelId="{4F1F69C0-0FB5-406B-847A-5DAA4C7FD7D0}" type="pres">
      <dgm:prSet presAssocID="{3F6708FC-5EF7-4177-82B3-DB9CF114040A}" presName="LShape" presStyleLbl="alignNode1" presStyleIdx="14" presStyleCnt="15"/>
      <dgm:spPr/>
    </dgm:pt>
    <dgm:pt modelId="{6F8756CD-2C1C-4D64-AC8D-E4B2126AE741}" type="pres">
      <dgm:prSet presAssocID="{3F6708FC-5EF7-4177-82B3-DB9CF114040A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623F6-2BA2-4E47-80F7-17592650EEA4}" type="presOf" srcId="{18F086B4-EE65-48A1-91E8-2DC3050641DD}" destId="{8BD406A7-FFCD-488C-9464-7834BD90129A}" srcOrd="0" destOrd="0" presId="urn:microsoft.com/office/officeart/2009/3/layout/StepUpProcess"/>
    <dgm:cxn modelId="{A2B57631-F4D3-420C-8325-2D2605B1DF85}" type="presOf" srcId="{2AC29C60-8C74-4908-B5C1-58CEE31678A2}" destId="{BAE86E88-F714-48DE-ADB1-8C5899F6E0A2}" srcOrd="0" destOrd="0" presId="urn:microsoft.com/office/officeart/2009/3/layout/StepUpProcess"/>
    <dgm:cxn modelId="{7FE1BE3A-41DE-4CA4-AD2A-8F9DD60F24C5}" srcId="{2A1A5CF8-688D-40BD-B904-1309F5E629EB}" destId="{687B2979-CEF1-40DC-8240-70C9EE94622F}" srcOrd="3" destOrd="0" parTransId="{1DE459E5-E353-45BD-AA10-BE7147A6CF52}" sibTransId="{5605B93B-D03E-4CC4-B424-E73FC4151A61}"/>
    <dgm:cxn modelId="{D099AB55-BA91-4A8E-B4E8-5535ABD5D305}" srcId="{2A1A5CF8-688D-40BD-B904-1309F5E629EB}" destId="{E600CB23-EDA9-416D-9132-130B33C37853}" srcOrd="5" destOrd="0" parTransId="{65D8718E-A47B-4CF5-B938-A460E740F5B6}" sibTransId="{EA4CCE6B-5919-4469-AC67-28CEF610F790}"/>
    <dgm:cxn modelId="{920C54FB-2EAC-4BA3-8299-5E2D4EEF8076}" type="presOf" srcId="{C8D21CE8-B81E-46B6-8D0B-DA6E70016A73}" destId="{7D168678-F2BC-4894-9027-ECDC421B5617}" srcOrd="0" destOrd="0" presId="urn:microsoft.com/office/officeart/2009/3/layout/StepUpProcess"/>
    <dgm:cxn modelId="{CA86D879-ADDB-4E29-B686-18FD2E12184C}" srcId="{2A1A5CF8-688D-40BD-B904-1309F5E629EB}" destId="{3F6708FC-5EF7-4177-82B3-DB9CF114040A}" srcOrd="7" destOrd="0" parTransId="{AFCA722A-9B0F-409E-9605-D6D1142C7A03}" sibTransId="{2889B35B-3D33-4D97-A575-AC0E9A1D97C3}"/>
    <dgm:cxn modelId="{76819A4E-0380-4FBC-82B3-6260F9C030B1}" srcId="{2A1A5CF8-688D-40BD-B904-1309F5E629EB}" destId="{77425944-1C1E-46B1-86B8-6FB55BD5CD2C}" srcOrd="2" destOrd="0" parTransId="{D216E059-B020-4741-A109-4263CF0049EE}" sibTransId="{E79ABC12-48F0-423A-B3D7-F8327D0A748F}"/>
    <dgm:cxn modelId="{18749B86-DE5A-4018-AF07-DE19946B8132}" srcId="{2A1A5CF8-688D-40BD-B904-1309F5E629EB}" destId="{65ECD3AA-A2F3-491D-AF48-9B02AEA83DFC}" srcOrd="1" destOrd="0" parTransId="{D8D4237E-937B-40B7-BC39-325FF3C0F61A}" sibTransId="{A4A9BA77-61A6-4738-A4AC-FDB0357846C1}"/>
    <dgm:cxn modelId="{34A0D2D4-85B8-426D-89D8-5813AE21AEE2}" srcId="{2A1A5CF8-688D-40BD-B904-1309F5E629EB}" destId="{C8D21CE8-B81E-46B6-8D0B-DA6E70016A73}" srcOrd="0" destOrd="0" parTransId="{3A548B80-F7DA-4E9E-B252-C443A7D80B61}" sibTransId="{5DA73BDD-4CE0-4AFE-86BE-EFBD5D9BB495}"/>
    <dgm:cxn modelId="{C4566A25-3E1E-495B-BA24-7B3F233107E3}" srcId="{2A1A5CF8-688D-40BD-B904-1309F5E629EB}" destId="{2AC29C60-8C74-4908-B5C1-58CEE31678A2}" srcOrd="6" destOrd="0" parTransId="{70B58DBE-E9E5-4A9E-BB94-EDE81B40EE4A}" sibTransId="{C05A1485-3A44-407C-906E-D0FE68217169}"/>
    <dgm:cxn modelId="{BC081351-96C2-4F92-A3AF-E3D4D2603820}" type="presOf" srcId="{77425944-1C1E-46B1-86B8-6FB55BD5CD2C}" destId="{9391425D-41EB-4BF5-BF53-904D699BC215}" srcOrd="0" destOrd="0" presId="urn:microsoft.com/office/officeart/2009/3/layout/StepUpProcess"/>
    <dgm:cxn modelId="{56797B7D-893A-4046-9C9F-57F5A494478A}" srcId="{2A1A5CF8-688D-40BD-B904-1309F5E629EB}" destId="{18F086B4-EE65-48A1-91E8-2DC3050641DD}" srcOrd="4" destOrd="0" parTransId="{1C6EF2ED-6504-465B-94CC-74E625F2A0F7}" sibTransId="{38BB2495-4F35-41EB-8AD8-C8156BD0DB33}"/>
    <dgm:cxn modelId="{03F40C2B-AB06-4416-A80C-6C6296A34DDC}" type="presOf" srcId="{E600CB23-EDA9-416D-9132-130B33C37853}" destId="{AFF7AC07-D670-4926-B04C-8F4079E75E52}" srcOrd="0" destOrd="0" presId="urn:microsoft.com/office/officeart/2009/3/layout/StepUpProcess"/>
    <dgm:cxn modelId="{BF52CAC9-350C-46BF-A38C-E892F946BC11}" type="presOf" srcId="{2A1A5CF8-688D-40BD-B904-1309F5E629EB}" destId="{00764950-31E3-42D0-B2C4-76A7285397DF}" srcOrd="0" destOrd="0" presId="urn:microsoft.com/office/officeart/2009/3/layout/StepUpProcess"/>
    <dgm:cxn modelId="{BD895DEF-4747-4D8E-BB0B-040D0171AA84}" type="presOf" srcId="{65ECD3AA-A2F3-491D-AF48-9B02AEA83DFC}" destId="{4EABFEB3-A03E-4074-A007-868E3D2AE354}" srcOrd="0" destOrd="0" presId="urn:microsoft.com/office/officeart/2009/3/layout/StepUpProcess"/>
    <dgm:cxn modelId="{827E3C02-CAB4-46A8-82DB-02E4505267D1}" type="presOf" srcId="{687B2979-CEF1-40DC-8240-70C9EE94622F}" destId="{3425E23C-2475-49DD-8C14-E8641D746168}" srcOrd="0" destOrd="0" presId="urn:microsoft.com/office/officeart/2009/3/layout/StepUpProcess"/>
    <dgm:cxn modelId="{BF03501B-3136-4966-ADE1-D46BA51A7E10}" type="presOf" srcId="{3F6708FC-5EF7-4177-82B3-DB9CF114040A}" destId="{6F8756CD-2C1C-4D64-AC8D-E4B2126AE741}" srcOrd="0" destOrd="0" presId="urn:microsoft.com/office/officeart/2009/3/layout/StepUpProcess"/>
    <dgm:cxn modelId="{8C02B31E-ACEE-40C4-9394-2ED1877F949B}" type="presParOf" srcId="{00764950-31E3-42D0-B2C4-76A7285397DF}" destId="{AD58D364-6880-4B96-8F24-135CC88C9524}" srcOrd="0" destOrd="0" presId="urn:microsoft.com/office/officeart/2009/3/layout/StepUpProcess"/>
    <dgm:cxn modelId="{EF2AD8A5-5C89-48E9-8D21-49A52A411FF8}" type="presParOf" srcId="{AD58D364-6880-4B96-8F24-135CC88C9524}" destId="{490F74F3-2B06-4B3E-A21E-8FF537ECEEFC}" srcOrd="0" destOrd="0" presId="urn:microsoft.com/office/officeart/2009/3/layout/StepUpProcess"/>
    <dgm:cxn modelId="{91D76500-7F38-4ECE-A6B0-229262D509B5}" type="presParOf" srcId="{AD58D364-6880-4B96-8F24-135CC88C9524}" destId="{7D168678-F2BC-4894-9027-ECDC421B5617}" srcOrd="1" destOrd="0" presId="urn:microsoft.com/office/officeart/2009/3/layout/StepUpProcess"/>
    <dgm:cxn modelId="{CDE9A071-F301-4DAE-9CBA-9D1FC3931260}" type="presParOf" srcId="{AD58D364-6880-4B96-8F24-135CC88C9524}" destId="{786104C9-88F8-4EC3-8037-16526354E4CE}" srcOrd="2" destOrd="0" presId="urn:microsoft.com/office/officeart/2009/3/layout/StepUpProcess"/>
    <dgm:cxn modelId="{6E200047-6546-49DD-98FB-767DE63C676F}" type="presParOf" srcId="{00764950-31E3-42D0-B2C4-76A7285397DF}" destId="{EB2B27DA-2863-4201-9507-8486B9BF9CF2}" srcOrd="1" destOrd="0" presId="urn:microsoft.com/office/officeart/2009/3/layout/StepUpProcess"/>
    <dgm:cxn modelId="{D6068329-D389-4633-ABDE-78F8DE3A5094}" type="presParOf" srcId="{EB2B27DA-2863-4201-9507-8486B9BF9CF2}" destId="{1EB83996-7AB5-4A4A-A32C-D31B7292EA14}" srcOrd="0" destOrd="0" presId="urn:microsoft.com/office/officeart/2009/3/layout/StepUpProcess"/>
    <dgm:cxn modelId="{6B7D5EFE-6B95-4D54-92BD-58B28F9C8DA0}" type="presParOf" srcId="{00764950-31E3-42D0-B2C4-76A7285397DF}" destId="{A31BD7BE-DDDE-4B68-8F3F-10C5BE76A924}" srcOrd="2" destOrd="0" presId="urn:microsoft.com/office/officeart/2009/3/layout/StepUpProcess"/>
    <dgm:cxn modelId="{D2081A0C-99FE-4953-8C74-73E0DAAC775F}" type="presParOf" srcId="{A31BD7BE-DDDE-4B68-8F3F-10C5BE76A924}" destId="{5670B2E9-C0DB-4E7E-82E6-253D32FAF6CF}" srcOrd="0" destOrd="0" presId="urn:microsoft.com/office/officeart/2009/3/layout/StepUpProcess"/>
    <dgm:cxn modelId="{47AF03E4-1348-4FC5-A634-814D3D1B5039}" type="presParOf" srcId="{A31BD7BE-DDDE-4B68-8F3F-10C5BE76A924}" destId="{4EABFEB3-A03E-4074-A007-868E3D2AE354}" srcOrd="1" destOrd="0" presId="urn:microsoft.com/office/officeart/2009/3/layout/StepUpProcess"/>
    <dgm:cxn modelId="{758EC8BA-7803-43C5-90C1-1936D7BF5C05}" type="presParOf" srcId="{A31BD7BE-DDDE-4B68-8F3F-10C5BE76A924}" destId="{E7FD5836-D339-43BF-9BD1-EACEA233C144}" srcOrd="2" destOrd="0" presId="urn:microsoft.com/office/officeart/2009/3/layout/StepUpProcess"/>
    <dgm:cxn modelId="{24799ABA-392A-4D53-8F2D-A7D21F083142}" type="presParOf" srcId="{00764950-31E3-42D0-B2C4-76A7285397DF}" destId="{C22F9951-20D5-4F70-90A5-EDD0CD266BF7}" srcOrd="3" destOrd="0" presId="urn:microsoft.com/office/officeart/2009/3/layout/StepUpProcess"/>
    <dgm:cxn modelId="{899177AD-2373-4B9F-AF05-E8BFD62F9CDD}" type="presParOf" srcId="{C22F9951-20D5-4F70-90A5-EDD0CD266BF7}" destId="{C8591388-728B-4A4F-8405-62CF1AECD293}" srcOrd="0" destOrd="0" presId="urn:microsoft.com/office/officeart/2009/3/layout/StepUpProcess"/>
    <dgm:cxn modelId="{B78066D7-E235-4414-8835-4E2EE537A268}" type="presParOf" srcId="{00764950-31E3-42D0-B2C4-76A7285397DF}" destId="{C322A831-4218-43A1-8DCB-F684CB11F6BF}" srcOrd="4" destOrd="0" presId="urn:microsoft.com/office/officeart/2009/3/layout/StepUpProcess"/>
    <dgm:cxn modelId="{5D6465E5-3A53-4F78-B57A-5A3296FA8364}" type="presParOf" srcId="{C322A831-4218-43A1-8DCB-F684CB11F6BF}" destId="{A1024522-677E-4518-9D7E-AF764D518739}" srcOrd="0" destOrd="0" presId="urn:microsoft.com/office/officeart/2009/3/layout/StepUpProcess"/>
    <dgm:cxn modelId="{75FA0CFC-381F-46AD-B515-374100EA9F7C}" type="presParOf" srcId="{C322A831-4218-43A1-8DCB-F684CB11F6BF}" destId="{9391425D-41EB-4BF5-BF53-904D699BC215}" srcOrd="1" destOrd="0" presId="urn:microsoft.com/office/officeart/2009/3/layout/StepUpProcess"/>
    <dgm:cxn modelId="{BC8B4A9F-F9D6-449C-98D7-6A094B6D7B9D}" type="presParOf" srcId="{C322A831-4218-43A1-8DCB-F684CB11F6BF}" destId="{0D63CECE-EE87-4DD0-8925-B91B15FDF5E1}" srcOrd="2" destOrd="0" presId="urn:microsoft.com/office/officeart/2009/3/layout/StepUpProcess"/>
    <dgm:cxn modelId="{E5AB21A1-21EC-406D-A6DB-7AAF7BF2B367}" type="presParOf" srcId="{00764950-31E3-42D0-B2C4-76A7285397DF}" destId="{079CC315-4A74-4AB7-8979-5AD1E37558D5}" srcOrd="5" destOrd="0" presId="urn:microsoft.com/office/officeart/2009/3/layout/StepUpProcess"/>
    <dgm:cxn modelId="{A8A4224D-3D9B-4E89-A7AA-B95F06E24365}" type="presParOf" srcId="{079CC315-4A74-4AB7-8979-5AD1E37558D5}" destId="{8B97EE72-3F3C-4D8E-ADCB-0254524AEA4D}" srcOrd="0" destOrd="0" presId="urn:microsoft.com/office/officeart/2009/3/layout/StepUpProcess"/>
    <dgm:cxn modelId="{83341FF2-E614-4864-B73B-B70E79208B06}" type="presParOf" srcId="{00764950-31E3-42D0-B2C4-76A7285397DF}" destId="{AF94DC95-7526-404F-B404-043706D3BE90}" srcOrd="6" destOrd="0" presId="urn:microsoft.com/office/officeart/2009/3/layout/StepUpProcess"/>
    <dgm:cxn modelId="{A2714D33-AA8D-4D08-947D-721D33025017}" type="presParOf" srcId="{AF94DC95-7526-404F-B404-043706D3BE90}" destId="{53B4C19A-24D3-4F2F-91CF-31873F4E8C8F}" srcOrd="0" destOrd="0" presId="urn:microsoft.com/office/officeart/2009/3/layout/StepUpProcess"/>
    <dgm:cxn modelId="{1BA188EB-81CD-44BC-BA40-FC2BE9F06999}" type="presParOf" srcId="{AF94DC95-7526-404F-B404-043706D3BE90}" destId="{3425E23C-2475-49DD-8C14-E8641D746168}" srcOrd="1" destOrd="0" presId="urn:microsoft.com/office/officeart/2009/3/layout/StepUpProcess"/>
    <dgm:cxn modelId="{16D95F25-A6AC-43DA-91ED-F53311E1B0CD}" type="presParOf" srcId="{AF94DC95-7526-404F-B404-043706D3BE90}" destId="{F64FDF65-7CBE-4508-8317-830754FA3D98}" srcOrd="2" destOrd="0" presId="urn:microsoft.com/office/officeart/2009/3/layout/StepUpProcess"/>
    <dgm:cxn modelId="{60A96315-76A5-4A1C-9D2B-D15E6A00D311}" type="presParOf" srcId="{00764950-31E3-42D0-B2C4-76A7285397DF}" destId="{5F19FA9D-8D67-46A5-904B-0D099716DF36}" srcOrd="7" destOrd="0" presId="urn:microsoft.com/office/officeart/2009/3/layout/StepUpProcess"/>
    <dgm:cxn modelId="{5FF4E658-9777-41DF-B3B6-1F4BD556D40B}" type="presParOf" srcId="{5F19FA9D-8D67-46A5-904B-0D099716DF36}" destId="{06E9C809-33AF-4911-8EA4-F46C58BFE1D6}" srcOrd="0" destOrd="0" presId="urn:microsoft.com/office/officeart/2009/3/layout/StepUpProcess"/>
    <dgm:cxn modelId="{85F356A1-0872-4394-83E4-65F22AB6A6FC}" type="presParOf" srcId="{00764950-31E3-42D0-B2C4-76A7285397DF}" destId="{598AECE6-8A2C-4E21-965E-CFEE06A6D205}" srcOrd="8" destOrd="0" presId="urn:microsoft.com/office/officeart/2009/3/layout/StepUpProcess"/>
    <dgm:cxn modelId="{66C46CAD-D43C-4383-99B9-EBAFB615CFFD}" type="presParOf" srcId="{598AECE6-8A2C-4E21-965E-CFEE06A6D205}" destId="{6E68C82A-7CB9-49E5-AD79-45BEE400C237}" srcOrd="0" destOrd="0" presId="urn:microsoft.com/office/officeart/2009/3/layout/StepUpProcess"/>
    <dgm:cxn modelId="{C697A8C6-BAAE-479A-9A0C-18679981FC58}" type="presParOf" srcId="{598AECE6-8A2C-4E21-965E-CFEE06A6D205}" destId="{8BD406A7-FFCD-488C-9464-7834BD90129A}" srcOrd="1" destOrd="0" presId="urn:microsoft.com/office/officeart/2009/3/layout/StepUpProcess"/>
    <dgm:cxn modelId="{63100730-E298-4473-A9BA-9C17363FDC80}" type="presParOf" srcId="{598AECE6-8A2C-4E21-965E-CFEE06A6D205}" destId="{F87C69C0-E583-4A13-A175-202F40579C1E}" srcOrd="2" destOrd="0" presId="urn:microsoft.com/office/officeart/2009/3/layout/StepUpProcess"/>
    <dgm:cxn modelId="{863611C0-CFCD-4061-AB82-F9B70801542A}" type="presParOf" srcId="{00764950-31E3-42D0-B2C4-76A7285397DF}" destId="{C7F2B179-25FC-440F-80C7-64247D84B47F}" srcOrd="9" destOrd="0" presId="urn:microsoft.com/office/officeart/2009/3/layout/StepUpProcess"/>
    <dgm:cxn modelId="{82B3A81D-682A-44B6-AB4E-455068620F85}" type="presParOf" srcId="{C7F2B179-25FC-440F-80C7-64247D84B47F}" destId="{8AC881DE-CDEB-40DB-84FE-D02BE8B3A0E2}" srcOrd="0" destOrd="0" presId="urn:microsoft.com/office/officeart/2009/3/layout/StepUpProcess"/>
    <dgm:cxn modelId="{62D0939F-2450-41EB-81D5-9E8CB357BD3F}" type="presParOf" srcId="{00764950-31E3-42D0-B2C4-76A7285397DF}" destId="{59ED3025-03F5-452E-A35E-D01976490644}" srcOrd="10" destOrd="0" presId="urn:microsoft.com/office/officeart/2009/3/layout/StepUpProcess"/>
    <dgm:cxn modelId="{0ADD26A6-0029-4A28-B354-256AD03CC239}" type="presParOf" srcId="{59ED3025-03F5-452E-A35E-D01976490644}" destId="{6FD97E68-28A7-4967-95D5-A7B8267B4D0F}" srcOrd="0" destOrd="0" presId="urn:microsoft.com/office/officeart/2009/3/layout/StepUpProcess"/>
    <dgm:cxn modelId="{0790194B-0C20-4444-A53D-41FE5B18E825}" type="presParOf" srcId="{59ED3025-03F5-452E-A35E-D01976490644}" destId="{AFF7AC07-D670-4926-B04C-8F4079E75E52}" srcOrd="1" destOrd="0" presId="urn:microsoft.com/office/officeart/2009/3/layout/StepUpProcess"/>
    <dgm:cxn modelId="{BE2F6EE2-3C4B-4E85-A34C-05536C7B8C5D}" type="presParOf" srcId="{59ED3025-03F5-452E-A35E-D01976490644}" destId="{5CA1B24C-99C9-497C-9010-F07DCC8DB5D7}" srcOrd="2" destOrd="0" presId="urn:microsoft.com/office/officeart/2009/3/layout/StepUpProcess"/>
    <dgm:cxn modelId="{CBD07A1F-A54C-4F2A-B9E6-D6D29884FA85}" type="presParOf" srcId="{00764950-31E3-42D0-B2C4-76A7285397DF}" destId="{BE243629-BDCA-4DBE-9E62-544351EFE38E}" srcOrd="11" destOrd="0" presId="urn:microsoft.com/office/officeart/2009/3/layout/StepUpProcess"/>
    <dgm:cxn modelId="{FCFC94D6-51BF-4869-890E-E127E08ECD69}" type="presParOf" srcId="{BE243629-BDCA-4DBE-9E62-544351EFE38E}" destId="{BFED299F-D976-45E8-909D-B3E5DC3646A6}" srcOrd="0" destOrd="0" presId="urn:microsoft.com/office/officeart/2009/3/layout/StepUpProcess"/>
    <dgm:cxn modelId="{960A9549-8DF1-46DC-A20A-2183FCD00074}" type="presParOf" srcId="{00764950-31E3-42D0-B2C4-76A7285397DF}" destId="{46BE0C7F-7951-47FE-9833-8FA94E48C452}" srcOrd="12" destOrd="0" presId="urn:microsoft.com/office/officeart/2009/3/layout/StepUpProcess"/>
    <dgm:cxn modelId="{88AAC03B-F0CF-41F0-BD80-7154E3E4D222}" type="presParOf" srcId="{46BE0C7F-7951-47FE-9833-8FA94E48C452}" destId="{9A18537C-7691-4BD2-995F-320C4F202025}" srcOrd="0" destOrd="0" presId="urn:microsoft.com/office/officeart/2009/3/layout/StepUpProcess"/>
    <dgm:cxn modelId="{EF8112FA-A70B-4F62-A7C9-128F2C40C44F}" type="presParOf" srcId="{46BE0C7F-7951-47FE-9833-8FA94E48C452}" destId="{BAE86E88-F714-48DE-ADB1-8C5899F6E0A2}" srcOrd="1" destOrd="0" presId="urn:microsoft.com/office/officeart/2009/3/layout/StepUpProcess"/>
    <dgm:cxn modelId="{0DDAC3AE-F14D-45FD-9C42-D6DD00B0A4BA}" type="presParOf" srcId="{46BE0C7F-7951-47FE-9833-8FA94E48C452}" destId="{88D025B6-7181-429F-BE7E-CA69276D436B}" srcOrd="2" destOrd="0" presId="urn:microsoft.com/office/officeart/2009/3/layout/StepUpProcess"/>
    <dgm:cxn modelId="{DFDE2554-6049-46DA-9EE0-4108C1F70A33}" type="presParOf" srcId="{00764950-31E3-42D0-B2C4-76A7285397DF}" destId="{1EC19F90-0E70-4632-B796-C4DB144C9009}" srcOrd="13" destOrd="0" presId="urn:microsoft.com/office/officeart/2009/3/layout/StepUpProcess"/>
    <dgm:cxn modelId="{3FF22FC5-93A9-4562-9205-A87DAC6DF637}" type="presParOf" srcId="{1EC19F90-0E70-4632-B796-C4DB144C9009}" destId="{23BD8E0F-F7CE-48D7-A73E-490308EE6131}" srcOrd="0" destOrd="0" presId="urn:microsoft.com/office/officeart/2009/3/layout/StepUpProcess"/>
    <dgm:cxn modelId="{933B5791-7AAE-4D02-B8D4-365A4C0DEA0E}" type="presParOf" srcId="{00764950-31E3-42D0-B2C4-76A7285397DF}" destId="{4D59CCEA-AD20-4227-A2A5-A3D3CF105F65}" srcOrd="14" destOrd="0" presId="urn:microsoft.com/office/officeart/2009/3/layout/StepUpProcess"/>
    <dgm:cxn modelId="{FDACE5C5-4CAA-4B59-88E8-A4D4584D889D}" type="presParOf" srcId="{4D59CCEA-AD20-4227-A2A5-A3D3CF105F65}" destId="{4F1F69C0-0FB5-406B-847A-5DAA4C7FD7D0}" srcOrd="0" destOrd="0" presId="urn:microsoft.com/office/officeart/2009/3/layout/StepUpProcess"/>
    <dgm:cxn modelId="{4D985161-686C-4363-A4D4-C1F42445675D}" type="presParOf" srcId="{4D59CCEA-AD20-4227-A2A5-A3D3CF105F65}" destId="{6F8756CD-2C1C-4D64-AC8D-E4B2126AE74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A2789-F3AF-A84B-870A-65AFA746DFEF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967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9A2B-66C4-8443-B266-E23372DF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6D845599-701A-4FA0-8027-36496C7B95F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vert="horz" lIns="93141" tIns="46570" rIns="93141" bIns="465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925D742C-688D-4DB5-939F-8AEE1CF53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6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- 80% replacement market,</a:t>
            </a:r>
            <a:r>
              <a:rPr lang="en-US" baseline="0" dirty="0" smtClean="0"/>
              <a:t> 95% of those pumps are fixed-speed, market standard</a:t>
            </a:r>
          </a:p>
          <a:p>
            <a:r>
              <a:rPr lang="en-US" dirty="0" smtClean="0"/>
              <a:t>- Contractors make pump</a:t>
            </a:r>
            <a:r>
              <a:rPr lang="en-US" baseline="0" dirty="0" smtClean="0"/>
              <a:t> selection based on price, homeowners left to pay energy bill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Vermont Energy Investment Corporation who evaluates the midstream program.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VEIC: HPCP as a total of sales: 2013: approx. 1%, 2014: 46% (this takes valves, pipes and fittings into sales)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7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Vermont Energy Investment Corporation who evaluates the midstream program.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VEIC: HPCP as a total of sales: 2013: approx. 1%, 2014: 46% (this takes valves, pipes and fittings into sales)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96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Marketing Collateral for Eff VT Program…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Box Stickers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End Caps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Counter 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87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you can see whose priorities are what, you can see the impact a midstream program would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4E59C-1AF6-4935-9D88-85282E0E18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Scope of the discussion today revolves around 10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lower, we will discuss the different applications in a moment.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efficiency standards in CA or in the US today for pumps, but there is ECM requirements for fans in CA.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DOE issued a final rule in December for pump standards, however, they will not go into effect until 2020 and our e-product pumps exceed these standards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Incentives make a huge impact because the end-user is incentivized to replace the entire pump.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both the EPRI and the Focus on Energy TRM the baseline condition or measure is defined as: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 of Baseline Condition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baseline condition is a standard efficiency, constant volume PSC pump for domestic heating or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cooling circulation without variable speed capabilities.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 of Efficient Condition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efficient condition is a properly sized, high-efficiency ECM pump for domestic heating or cooling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circulation with variable speed capabilities to match demand.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Savings for this measure are from the reduction in the pump motor size, the variable speed capability of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pump, and the increased efficiency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versus the fraction horsepower PSC motors.</a:t>
            </a: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 err="1" smtClean="0"/>
              <a:t>nd</a:t>
            </a:r>
            <a:r>
              <a:rPr lang="en-US" baseline="0" dirty="0" smtClean="0"/>
              <a:t> logic with Grundfos Go – 2015 Green Proving Ground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E-Products cover a vast</a:t>
            </a:r>
            <a:r>
              <a:rPr lang="en-US" baseline="0" dirty="0" smtClean="0"/>
              <a:t> array of applications and hydraulic ranges.  For our purposes we will be focusing on 10 HP and below, however, Grundfos has e-products in larger HP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Discuss</a:t>
            </a:r>
            <a:r>
              <a:rPr lang="en-US" baseline="0" dirty="0" smtClean="0"/>
              <a:t> the unitary solution and how it offers the highest ETA (wire to water efficiency).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Market and utilities typically view pumps as a third party option by incentivizing for </a:t>
            </a:r>
            <a:r>
              <a:rPr lang="en-US" baseline="0" dirty="0" err="1" smtClean="0"/>
              <a:t>VFDs</a:t>
            </a:r>
            <a:r>
              <a:rPr lang="en-US" baseline="0" dirty="0" smtClean="0"/>
              <a:t> and motors independently.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Market: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test results new applications for this technology has been identified. According to EPRI applications include: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Domestic hot-water re-circulation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Geo-thermal heat pump application that uses circulation pumps to circulate water/glycol or other refrigerant (please refer to Figure 5-1)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Industrial circulation systems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Dairy farm and other farm applications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Irrigation applications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Industrial heat pump applications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Solar water heating applications </a:t>
            </a:r>
          </a:p>
          <a:p>
            <a:endParaRPr lang="en-US" dirty="0" smtClean="0"/>
          </a:p>
          <a:p>
            <a:r>
              <a:rPr lang="en-US" dirty="0" smtClean="0"/>
              <a:t>Market Potential</a:t>
            </a:r>
          </a:p>
          <a:p>
            <a:r>
              <a:rPr lang="en-US" baseline="0" dirty="0" smtClean="0"/>
              <a:t>     - Market size is dictated by population/ building density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Market Size: 30M circulator pumps in US x 12.18% CA population of total US = 3.6 M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– consolidate slides?</a:t>
            </a:r>
          </a:p>
          <a:p>
            <a:r>
              <a:rPr lang="en-US" dirty="0" smtClean="0"/>
              <a:t>If yes, explain that data and methods are used for both baseline and</a:t>
            </a:r>
            <a:r>
              <a:rPr lang="en-US" baseline="0" dirty="0" smtClean="0"/>
              <a:t> measure. </a:t>
            </a:r>
          </a:p>
          <a:p>
            <a:endParaRPr lang="en-US" baseline="0" dirty="0"/>
          </a:p>
          <a:p>
            <a:r>
              <a:rPr lang="en-US" baseline="0" dirty="0" smtClean="0"/>
              <a:t>Relevant to CA market</a:t>
            </a:r>
          </a:p>
          <a:p>
            <a:r>
              <a:rPr lang="en-US" baseline="0" dirty="0" smtClean="0"/>
              <a:t>1)  The same methodology would be used to deem savings per the baseline.  </a:t>
            </a:r>
          </a:p>
          <a:p>
            <a:pPr marL="228600" indent="-228600">
              <a:buAutoNum type="arabicParenR" startAt="2"/>
            </a:pPr>
            <a:r>
              <a:rPr lang="en-US" baseline="0" dirty="0" smtClean="0"/>
              <a:t>Not looking at any particular application looking at the pump performance – how does a smart pump operate under the same conditions as a “dumb” pump.  It is not geographic specific whatsoever.  </a:t>
            </a:r>
          </a:p>
          <a:p>
            <a:pPr marL="228600" indent="-228600">
              <a:buAutoNum type="arabicParenR" startAt="2"/>
            </a:pPr>
            <a:r>
              <a:rPr lang="en-US" baseline="0" dirty="0" smtClean="0"/>
              <a:t>Also relevant because CA has the largest market size of pumps in the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 Vermont</a:t>
            </a:r>
            <a:r>
              <a:rPr lang="en-US" baseline="0" dirty="0" smtClean="0"/>
              <a:t> claims 95% Savings, 5% Free Ridership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 Caveat is that the </a:t>
            </a:r>
            <a:r>
              <a:rPr lang="en-US" dirty="0" err="1" smtClean="0"/>
              <a:t>EPRI</a:t>
            </a:r>
            <a:r>
              <a:rPr lang="en-US" dirty="0" smtClean="0"/>
              <a:t> report doesn’t take</a:t>
            </a:r>
            <a:r>
              <a:rPr lang="en-US" baseline="0" dirty="0" smtClean="0"/>
              <a:t> into account the decrease in number of run time hours.  While Efficiency Vermont only assumes 1000 hours of run time with the Alpha (high-efficiency circulator).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4876800"/>
            <a:ext cx="6480174" cy="838200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High Efficiency Pumping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05-B75C-EE43-AA2A-06D61467EE75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CalTF_Logo_2x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0" y="2819400"/>
            <a:ext cx="2286000" cy="228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6801-06D8-AE44-9D1D-EF3C47EF20CA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15" descr="CalTF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228600"/>
            <a:ext cx="12573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8C01B"/>
                </a:solidFill>
                <a:latin typeface="Arial"/>
                <a:cs typeface="Arial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 Efficiency Pumping Systems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buClr>
                <a:srgbClr val="73B632"/>
              </a:buClr>
              <a:defRPr>
                <a:latin typeface="Arial"/>
                <a:cs typeface="Arial"/>
              </a:defRPr>
            </a:lvl1pPr>
            <a:lvl2pPr>
              <a:buFont typeface="Wingdings" charset="2"/>
              <a:buChar char="q"/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9" name="Picture 8" descr="CalTF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4800" y="152400"/>
            <a:ext cx="12573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34B818-C3AB-F641-8CEB-AD500251ADBE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/>
              <a:cs typeface="Arial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Arial"/>
                <a:cs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D1A6-82D8-D94C-8246-AAF7F821F74D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High Efficiency Pumping Systems</a:t>
            </a:r>
          </a:p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 descr="CalTF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4800" y="152400"/>
            <a:ext cx="12573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51D1-CB2A-CD4E-A5AC-CF10498901C7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2368-B334-7944-A9E7-0AB52487FD77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alTF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4800" y="152400"/>
            <a:ext cx="1257300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979A-BC25-5F44-BAF6-994BF06380F8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pic>
        <p:nvPicPr>
          <p:cNvPr id="23" name="Picture 22" descr="CalTF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86400"/>
            <a:ext cx="12573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0E770D-2D53-F84D-B5E0-5443547C3088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pic>
        <p:nvPicPr>
          <p:cNvPr id="23" name="Picture 22" descr="CalTF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86400"/>
            <a:ext cx="1257300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5B1E-D8FC-2645-B6D3-12F103342B33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D66EE3-6616-F94A-B3CF-75939F444685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 descr="CalTF_Logo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24800" y="152400"/>
            <a:ext cx="1257300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rgbClr val="F8C01B"/>
          </a:solidFill>
          <a:latin typeface="Arial"/>
          <a:ea typeface="+mj-ea"/>
          <a:cs typeface="Arial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73B63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Arial"/>
          <a:ea typeface="+mn-ea"/>
          <a:cs typeface="Arial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68426" y="4953000"/>
            <a:ext cx="6480174" cy="762000"/>
          </a:xfrm>
        </p:spPr>
        <p:txBody>
          <a:bodyPr/>
          <a:lstStyle/>
          <a:p>
            <a:r>
              <a:rPr lang="en-US" dirty="0" smtClean="0"/>
              <a:t>STEPHEN PUTNAM/ JESSICA MORRISON</a:t>
            </a:r>
          </a:p>
          <a:p>
            <a:r>
              <a:rPr lang="en-US" dirty="0" smtClean="0"/>
              <a:t>JANUARY, 2016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"/>
            <a:ext cx="7772400" cy="1981200"/>
          </a:xfrm>
        </p:spPr>
        <p:txBody>
          <a:bodyPr anchor="ctr"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High- Efficiency Pumping Systems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24500" y="146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Technology </a:t>
            </a:r>
            <a:r>
              <a:rPr lang="en-US" sz="2400" dirty="0"/>
              <a:t>Details &amp; Energy Savings Opportunities</a:t>
            </a:r>
            <a:br>
              <a:rPr lang="en-US" sz="2400" dirty="0"/>
            </a:br>
            <a:r>
              <a:rPr lang="en-US" sz="2000" i="1" dirty="0"/>
              <a:t>Energy Savings (Residential/ Light Commercial)…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553200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51" y="1676400"/>
            <a:ext cx="848010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Technology </a:t>
            </a:r>
            <a:r>
              <a:rPr lang="en-US" sz="2400" dirty="0"/>
              <a:t>Details &amp; Energy Savings Opportunities</a:t>
            </a:r>
            <a:br>
              <a:rPr lang="en-US" sz="2400" dirty="0"/>
            </a:br>
            <a:r>
              <a:rPr lang="en-US" sz="1800" i="1" dirty="0"/>
              <a:t>Energy Savings – </a:t>
            </a:r>
            <a:r>
              <a:rPr lang="en-US" sz="1800" i="1" dirty="0" smtClean="0"/>
              <a:t>Commercial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91200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1600199"/>
            <a:ext cx="8640836" cy="4495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38600"/>
            <a:ext cx="244928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5" y="311233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Target </a:t>
            </a:r>
            <a:r>
              <a:rPr lang="en-US" sz="3600" dirty="0"/>
              <a:t>Market/ Customers</a:t>
            </a:r>
            <a:br>
              <a:rPr lang="en-US" sz="3600" dirty="0"/>
            </a:br>
            <a:r>
              <a:rPr lang="en-US" sz="2800" i="1" dirty="0"/>
              <a:t>The Contractors Dilemma…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324600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5310389"/>
              </p:ext>
            </p:extLst>
          </p:nvPr>
        </p:nvGraphicFramePr>
        <p:xfrm>
          <a:off x="301624" y="1800987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/>
          <p:cNvSpPr/>
          <p:nvPr/>
        </p:nvSpPr>
        <p:spPr>
          <a:xfrm rot="20729184">
            <a:off x="640267" y="2729876"/>
            <a:ext cx="7826951" cy="877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624" y="5157781"/>
            <a:ext cx="83106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Missed Opportunity for Utility Programs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62">
            <a:off x="3297129" y="2054546"/>
            <a:ext cx="1203680" cy="10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6742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Delivery</a:t>
            </a:r>
            <a:r>
              <a:rPr lang="en-US" sz="3200" dirty="0"/>
              <a:t>/ Deployment Approach</a:t>
            </a:r>
            <a:br>
              <a:rPr lang="en-US" sz="3200" dirty="0"/>
            </a:br>
            <a:r>
              <a:rPr lang="en-US" sz="2400" i="1" dirty="0"/>
              <a:t>Midstream Program Deployment – Success Story…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096000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1" y="1354908"/>
            <a:ext cx="2810267" cy="704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1241" y="4532074"/>
            <a:ext cx="685476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Administrator Benefits (</a:t>
            </a:r>
            <a:r>
              <a:rPr lang="en-US" sz="1400" b="1" u="sng" dirty="0" err="1" smtClean="0"/>
              <a:t>VEIC</a:t>
            </a:r>
            <a:r>
              <a:rPr lang="en-US" sz="1400" b="1" u="sng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Processing fewer rebates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Account Management efforts more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Compared to downstream programs: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Labor Savings: </a:t>
            </a:r>
            <a:r>
              <a:rPr lang="en-US" sz="1400" b="1" dirty="0" smtClean="0"/>
              <a:t>45% reduction </a:t>
            </a:r>
            <a:r>
              <a:rPr lang="en-US" sz="1400" dirty="0" smtClean="0"/>
              <a:t>in admin labor costs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Rebate budget used more effectively: </a:t>
            </a:r>
            <a:r>
              <a:rPr lang="en-US" sz="1400" b="1" dirty="0" smtClean="0"/>
              <a:t>26% reduction </a:t>
            </a:r>
            <a:r>
              <a:rPr lang="en-US" sz="1400" dirty="0" smtClean="0"/>
              <a:t>in rebate cost/kWh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Overall program cost/kWh </a:t>
            </a:r>
            <a:r>
              <a:rPr lang="en-US" sz="1400" b="1" dirty="0" smtClean="0"/>
              <a:t>reduced by 28%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6624" y="1384216"/>
            <a:ext cx="3352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Howard </a:t>
            </a:r>
            <a:r>
              <a:rPr lang="en-US" sz="1200" dirty="0" err="1" smtClean="0"/>
              <a:t>Merson</a:t>
            </a:r>
            <a:r>
              <a:rPr lang="en-US" sz="1200" dirty="0" smtClean="0"/>
              <a:t> – Strategic Planning Manager</a:t>
            </a:r>
          </a:p>
          <a:p>
            <a:r>
              <a:rPr lang="en-US" sz="1200" dirty="0" smtClean="0"/>
              <a:t>Efficiency Vermont </a:t>
            </a:r>
          </a:p>
          <a:p>
            <a:r>
              <a:rPr lang="en-US" sz="1200" dirty="0" err="1" smtClean="0"/>
              <a:t>hmerson@veic</a:t>
            </a:r>
            <a:r>
              <a:rPr lang="en-US" sz="1200" dirty="0" smtClean="0"/>
              <a:t>, phone: 802-540-7812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0386" y="2271619"/>
            <a:ext cx="1752600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Manufacturer Representative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6386" y="2348563"/>
            <a:ext cx="1752600" cy="2462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Wholesale Distribution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2839" y="2329556"/>
            <a:ext cx="979932" cy="2462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Contractor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3688" y="2323159"/>
            <a:ext cx="1842315" cy="2539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Building/ Home Owner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38768" y="2594784"/>
            <a:ext cx="1538289" cy="1797098"/>
            <a:chOff x="7304513" y="3397931"/>
            <a:chExt cx="1538289" cy="1797098"/>
          </a:xfrm>
        </p:grpSpPr>
        <p:sp>
          <p:nvSpPr>
            <p:cNvPr id="15" name="TextBox 14"/>
            <p:cNvSpPr txBox="1"/>
            <p:nvPr/>
          </p:nvSpPr>
          <p:spPr>
            <a:xfrm>
              <a:off x="7304513" y="4948808"/>
              <a:ext cx="1538289" cy="24622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/>
                <a:t>Utility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448103" y="3400382"/>
              <a:ext cx="246221" cy="1528739"/>
              <a:chOff x="7309604" y="3400382"/>
              <a:chExt cx="246221" cy="1528739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7540247" y="3400382"/>
                <a:ext cx="0" cy="1519214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 rot="16200000">
                <a:off x="6687395" y="4060691"/>
                <a:ext cx="149063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Supply Information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394666" y="3397931"/>
              <a:ext cx="260452" cy="1531190"/>
              <a:chOff x="8532008" y="3397931"/>
              <a:chExt cx="260452" cy="153119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8532008" y="3397931"/>
                <a:ext cx="0" cy="153119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 rot="5400000">
                <a:off x="7924030" y="4051165"/>
                <a:ext cx="149063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Rebate Paid</a:t>
                </a:r>
              </a:p>
            </p:txBody>
          </p:sp>
        </p:grpSp>
      </p:grp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2342986" y="2471674"/>
            <a:ext cx="5334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12" idx="1"/>
          </p:cNvCxnSpPr>
          <p:nvPr/>
        </p:nvCxnSpPr>
        <p:spPr>
          <a:xfrm flipV="1">
            <a:off x="4628986" y="2452667"/>
            <a:ext cx="443853" cy="1900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13" idx="1"/>
          </p:cNvCxnSpPr>
          <p:nvPr/>
        </p:nvCxnSpPr>
        <p:spPr>
          <a:xfrm flipV="1">
            <a:off x="6052771" y="2450117"/>
            <a:ext cx="470917" cy="255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278 L -0.04023 0.04444 C -0.0487 0.05393 -0.06133 0.05926 -0.07448 0.05926 C -0.08945 0.05926 -0.10143 0.05393 -0.1099 0.04444 L -0.15 0.0027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6742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Delivery</a:t>
            </a:r>
            <a:r>
              <a:rPr lang="en-US" sz="3200" dirty="0"/>
              <a:t>/ Deployment Approach</a:t>
            </a:r>
            <a:br>
              <a:rPr lang="en-US" sz="3200" dirty="0"/>
            </a:br>
            <a:r>
              <a:rPr lang="en-US" sz="2400" i="1" dirty="0"/>
              <a:t>Midstream Program Deployment – Success Story…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1" y="1354908"/>
            <a:ext cx="2810267" cy="70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" y="1524000"/>
            <a:ext cx="8814539" cy="47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Vermont Qualifying Products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Efficiency Pumping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61" y="3247091"/>
            <a:ext cx="4510323" cy="255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678" y="1609110"/>
            <a:ext cx="5485329" cy="149656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85350"/>
              </p:ext>
            </p:extLst>
          </p:nvPr>
        </p:nvGraphicFramePr>
        <p:xfrm>
          <a:off x="316992" y="2350688"/>
          <a:ext cx="3189686" cy="3131312"/>
        </p:xfrm>
        <a:graphic>
          <a:graphicData uri="http://schemas.openxmlformats.org/drawingml/2006/table">
            <a:tbl>
              <a:tblPr firstRow="1"/>
              <a:tblGrid>
                <a:gridCol w="1096070"/>
                <a:gridCol w="1046808"/>
                <a:gridCol w="1046808"/>
              </a:tblGrid>
              <a:tr h="186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Incentive Level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Models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629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$50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Armstrong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 &amp; Gossett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Grundfos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$200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Armstrong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 &amp; Gossett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Grundfos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TACO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29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$600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Armstrong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 &amp; Gossett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Grundfos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TACO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3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 Needed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Proven Technology with Existing Programs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23821"/>
              </p:ext>
            </p:extLst>
          </p:nvPr>
        </p:nvGraphicFramePr>
        <p:xfrm>
          <a:off x="301752" y="2263708"/>
          <a:ext cx="861364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377"/>
                <a:gridCol w="639248"/>
                <a:gridCol w="1685718"/>
                <a:gridCol w="1268163"/>
                <a:gridCol w="915896"/>
                <a:gridCol w="1902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Plumbing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HVAC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Incentive Range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 Vermont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Up/</a:t>
                      </a:r>
                      <a:r>
                        <a:rPr lang="en-US" sz="1600" baseline="0" dirty="0" smtClean="0"/>
                        <a:t>Mid 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$50 - $600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Energize Connecticut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Up/Mid</a:t>
                      </a:r>
                      <a:r>
                        <a:rPr lang="en-US" sz="1600" baseline="0" dirty="0" smtClean="0"/>
                        <a:t> 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$100 - $750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Mass Save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Up/Mid 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Consumers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Prescriptive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$25 - $500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Detroit Edison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Prescriptive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March</a:t>
                      </a:r>
                      <a:r>
                        <a:rPr lang="en-US" sz="1600" baseline="0" dirty="0" smtClean="0"/>
                        <a:t> 1, 2016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 On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Prescriptive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$100 - $400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http://gpu-ln02.america.group.grundfos.com/intranet/NAMREG_Portal.nsf/9160e1503bf38878c1256a12002e52cc/f44bf12b5631f0a38625797d006f4b7b/Body/0.12A?OpenElement&amp;FieldElemFormat=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76" y="4902316"/>
            <a:ext cx="1524000" cy="14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:\Public\DBS Resources\Photos\MAGNA3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4957172"/>
            <a:ext cx="1770733" cy="13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 Needed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06552"/>
          </a:xfrm>
        </p:spPr>
        <p:txBody>
          <a:bodyPr>
            <a:normAutofit/>
          </a:bodyPr>
          <a:lstStyle/>
          <a:p>
            <a:r>
              <a:rPr lang="en-US" dirty="0" smtClean="0"/>
              <a:t>DEER 2004-2005 Impacted Measure Sections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65895"/>
              </p:ext>
            </p:extLst>
          </p:nvPr>
        </p:nvGraphicFramePr>
        <p:xfrm>
          <a:off x="362712" y="2252090"/>
          <a:ext cx="8381999" cy="300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793"/>
                <a:gridCol w="1828800"/>
                <a:gridCol w="1132406"/>
              </a:tblGrid>
              <a:tr h="374141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</a:tr>
              <a:tr h="387859">
                <a:tc>
                  <a:txBody>
                    <a:bodyPr/>
                    <a:lstStyle/>
                    <a:p>
                      <a:r>
                        <a:rPr lang="en-US" dirty="0" smtClean="0"/>
                        <a:t>VSD Chilled Water Loop 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CHWVP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D03-047</a:t>
                      </a:r>
                      <a:endParaRPr lang="en-US" dirty="0"/>
                    </a:p>
                  </a:txBody>
                  <a:tcPr/>
                </a:tc>
              </a:tr>
              <a:tr h="374141">
                <a:tc>
                  <a:txBody>
                    <a:bodyPr/>
                    <a:lstStyle/>
                    <a:p>
                      <a:r>
                        <a:rPr lang="en-US" dirty="0" smtClean="0"/>
                        <a:t>VSD Hot Water Loop Pump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HWVPm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D03-049</a:t>
                      </a:r>
                      <a:endParaRPr lang="en-US" dirty="0"/>
                    </a:p>
                  </a:txBody>
                  <a:tcPr/>
                </a:tc>
              </a:tr>
              <a:tr h="374141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Flow Hydronic Heat Pump Loop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HHPVF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D03-070</a:t>
                      </a:r>
                      <a:endParaRPr lang="en-US" dirty="0"/>
                    </a:p>
                  </a:txBody>
                  <a:tcPr/>
                </a:tc>
              </a:tr>
              <a:tr h="374141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Efficient Motors – Chilled Water Loop Pumps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ECMLP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D03-089</a:t>
                      </a:r>
                      <a:endParaRPr lang="en-US" dirty="0"/>
                    </a:p>
                  </a:txBody>
                  <a:tcPr/>
                </a:tc>
              </a:tr>
              <a:tr h="374141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Efficient Motors – Hot Water Loop Pumps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EMHLP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D03-089</a:t>
                      </a:r>
                      <a:endParaRPr lang="en-US" dirty="0"/>
                    </a:p>
                  </a:txBody>
                  <a:tcPr/>
                </a:tc>
              </a:tr>
              <a:tr h="374141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Efficient Motors – Conditioned Water Loop Pumps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EMTLP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D03-089</a:t>
                      </a:r>
                      <a:endParaRPr lang="en-US" dirty="0"/>
                    </a:p>
                  </a:txBody>
                  <a:tcPr/>
                </a:tc>
              </a:tr>
              <a:tr h="374141">
                <a:tc>
                  <a:txBody>
                    <a:bodyPr/>
                    <a:lstStyle/>
                    <a:p>
                      <a:r>
                        <a:rPr lang="en-US" dirty="0" smtClean="0"/>
                        <a:t>Circulation Pump Timeclock Retrofit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WHTC1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D03-095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7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952"/>
          </a:xfrm>
        </p:spPr>
        <p:txBody>
          <a:bodyPr/>
          <a:lstStyle/>
          <a:p>
            <a:r>
              <a:rPr lang="en-US" dirty="0" smtClean="0"/>
              <a:t>Summary of Questions for the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found tangential measures in DEER 2004-2005, are there any current measures that would apply?</a:t>
            </a:r>
          </a:p>
          <a:p>
            <a:r>
              <a:rPr lang="en-US" dirty="0" smtClean="0"/>
              <a:t>Non-DEER work papers?</a:t>
            </a:r>
          </a:p>
          <a:p>
            <a:r>
              <a:rPr lang="en-US" dirty="0" smtClean="0"/>
              <a:t>Is it code?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Marketing Strategy</a:t>
            </a:r>
            <a:br>
              <a:rPr lang="en-US" sz="2800" dirty="0"/>
            </a:br>
            <a:r>
              <a:rPr lang="en-US" sz="2000" i="1" dirty="0"/>
              <a:t>Strategic Partnership w/ Utilities and Implementers…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6360" y="6404984"/>
            <a:ext cx="6376839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2" y="1488374"/>
            <a:ext cx="8670677" cy="43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Objective: Seeking TF approval of draft abstract</a:t>
            </a:r>
          </a:p>
          <a:p>
            <a:r>
              <a:rPr lang="en-US" dirty="0" smtClean="0"/>
              <a:t>Measure Description</a:t>
            </a:r>
          </a:p>
          <a:p>
            <a:pPr lvl="1"/>
            <a:r>
              <a:rPr lang="en-US" dirty="0" smtClean="0"/>
              <a:t>This measure is for installing fractional horsepower circulator pumps with brushless permanent magnet pump (</a:t>
            </a:r>
            <a:r>
              <a:rPr lang="en-US" dirty="0" err="1" smtClean="0"/>
              <a:t>BLPM</a:t>
            </a:r>
            <a:r>
              <a:rPr lang="en-US" dirty="0" smtClean="0"/>
              <a:t>) motors or electrically commutated motors (ECM). (EV </a:t>
            </a:r>
            <a:r>
              <a:rPr lang="en-US" dirty="0" err="1" smtClean="0"/>
              <a:t>TRM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Program Implementation</a:t>
            </a:r>
          </a:p>
          <a:p>
            <a:r>
              <a:rPr lang="en-US" dirty="0" smtClean="0"/>
              <a:t>Abstract Data and Methods</a:t>
            </a:r>
          </a:p>
          <a:p>
            <a:r>
              <a:rPr lang="en-US" dirty="0" smtClean="0"/>
              <a:t>Summary of Proposed Parameters</a:t>
            </a:r>
          </a:p>
          <a:p>
            <a:r>
              <a:rPr lang="en-US" dirty="0" smtClean="0"/>
              <a:t>Additional Information Needed</a:t>
            </a:r>
          </a:p>
          <a:p>
            <a:r>
              <a:rPr lang="en-US" dirty="0" smtClean="0"/>
              <a:t>Summary of Questions for the TF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28012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Efficiency Vermont Upstream Results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October 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Efficiency Pumping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676400"/>
            <a:ext cx="6104457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108803"/>
            <a:ext cx="23591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Contact</a:t>
            </a:r>
            <a:endParaRPr lang="en-US" sz="1200" dirty="0"/>
          </a:p>
          <a:p>
            <a:pPr algn="ctr"/>
            <a:r>
              <a:rPr lang="en-US" sz="1200" dirty="0" smtClean="0"/>
              <a:t>Howard </a:t>
            </a:r>
            <a:r>
              <a:rPr lang="en-US" sz="1200" dirty="0" err="1" smtClean="0"/>
              <a:t>Merson</a:t>
            </a:r>
            <a:r>
              <a:rPr lang="en-US" sz="1200" dirty="0" smtClean="0"/>
              <a:t> – Strategic Planning Manager</a:t>
            </a:r>
          </a:p>
          <a:p>
            <a:pPr algn="ctr"/>
            <a:r>
              <a:rPr lang="en-US" sz="1200" dirty="0" smtClean="0"/>
              <a:t>Efficiency Vermont </a:t>
            </a:r>
          </a:p>
          <a:p>
            <a:pPr algn="ctr"/>
            <a:r>
              <a:rPr lang="en-US" sz="1200" dirty="0" err="1" smtClean="0"/>
              <a:t>hmerson@veic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phone: 802-540-7812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859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996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Efficiency Vermont Upstream Results </a:t>
            </a:r>
            <a:br>
              <a:rPr lang="en-US" dirty="0"/>
            </a:br>
            <a:r>
              <a:rPr lang="en-US" dirty="0"/>
              <a:t>through October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Efficiency Pumping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7152" y="1531917"/>
            <a:ext cx="6107748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096103"/>
            <a:ext cx="23591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Contact</a:t>
            </a:r>
            <a:endParaRPr lang="en-US" sz="1200" dirty="0"/>
          </a:p>
          <a:p>
            <a:pPr algn="ctr"/>
            <a:r>
              <a:rPr lang="en-US" sz="1200" dirty="0" smtClean="0"/>
              <a:t>Howard </a:t>
            </a:r>
            <a:r>
              <a:rPr lang="en-US" sz="1200" dirty="0" err="1" smtClean="0"/>
              <a:t>Merson</a:t>
            </a:r>
            <a:r>
              <a:rPr lang="en-US" sz="1200" dirty="0" smtClean="0"/>
              <a:t> – Strategic Planning Manager</a:t>
            </a:r>
          </a:p>
          <a:p>
            <a:pPr algn="ctr"/>
            <a:r>
              <a:rPr lang="en-US" sz="1200" dirty="0" smtClean="0"/>
              <a:t>Efficiency Vermont </a:t>
            </a:r>
          </a:p>
          <a:p>
            <a:pPr algn="ctr"/>
            <a:r>
              <a:rPr lang="en-US" sz="1200" dirty="0" err="1" smtClean="0"/>
              <a:t>hmerson@veic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phone: 802-540-7812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3867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2726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Efficiency Vermont Upstream Results </a:t>
            </a:r>
            <a:br>
              <a:rPr lang="en-US" dirty="0"/>
            </a:br>
            <a:r>
              <a:rPr lang="en-US" dirty="0"/>
              <a:t>through October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Efficiency Pumping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519217"/>
            <a:ext cx="6143946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3205052"/>
            <a:ext cx="23591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Contact</a:t>
            </a:r>
            <a:endParaRPr lang="en-US" sz="1200" dirty="0"/>
          </a:p>
          <a:p>
            <a:pPr algn="ctr"/>
            <a:r>
              <a:rPr lang="en-US" sz="1200" dirty="0" smtClean="0"/>
              <a:t>Howard </a:t>
            </a:r>
            <a:r>
              <a:rPr lang="en-US" sz="1200" dirty="0" err="1" smtClean="0"/>
              <a:t>Merson</a:t>
            </a:r>
            <a:r>
              <a:rPr lang="en-US" sz="1200" dirty="0" smtClean="0"/>
              <a:t> – Strategic Planning Manager</a:t>
            </a:r>
          </a:p>
          <a:p>
            <a:pPr algn="ctr"/>
            <a:r>
              <a:rPr lang="en-US" sz="1200" dirty="0" smtClean="0"/>
              <a:t>Efficiency Vermont </a:t>
            </a:r>
          </a:p>
          <a:p>
            <a:pPr algn="ctr"/>
            <a:r>
              <a:rPr lang="en-US" sz="1200" dirty="0" err="1" smtClean="0"/>
              <a:t>hmerson@veic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phone: 802-540-7812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6470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185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Marketing </a:t>
            </a:r>
            <a:r>
              <a:rPr lang="en-US" sz="3200" dirty="0"/>
              <a:t>Strategy</a:t>
            </a:r>
            <a:br>
              <a:rPr lang="en-US" sz="3200" dirty="0"/>
            </a:br>
            <a:r>
              <a:rPr lang="en-US" sz="2400" i="1" dirty="0"/>
              <a:t>Point of Sales – Marketing Material (Efficiency Vermont)…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019800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56" y="1458316"/>
            <a:ext cx="3467977" cy="491059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458316"/>
            <a:ext cx="2009656" cy="490121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69" y="2220794"/>
            <a:ext cx="3207026" cy="31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of the Market Place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Efficiency Pumping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88" y="1696302"/>
            <a:ext cx="4152275" cy="399993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8685" y="1335194"/>
            <a:ext cx="4544963" cy="5303047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/>
              <a:t>Manufacturers</a:t>
            </a:r>
            <a:r>
              <a:rPr lang="en-US" sz="2400" dirty="0" smtClean="0"/>
              <a:t> work directly with distribution, contractors and end-users to serve efficient products to California </a:t>
            </a:r>
          </a:p>
          <a:p>
            <a:r>
              <a:rPr lang="en-US" sz="2400" b="1" dirty="0" smtClean="0"/>
              <a:t>Reps</a:t>
            </a:r>
            <a:r>
              <a:rPr lang="en-US" sz="2400" dirty="0" smtClean="0"/>
              <a:t> sell direct to wholesale</a:t>
            </a:r>
          </a:p>
          <a:p>
            <a:pPr lvl="1"/>
            <a:r>
              <a:rPr lang="en-US" sz="1800" dirty="0" smtClean="0"/>
              <a:t>Priority to sell high margin product</a:t>
            </a:r>
          </a:p>
          <a:p>
            <a:r>
              <a:rPr lang="en-US" sz="2400" b="1" dirty="0" smtClean="0"/>
              <a:t>Contractor </a:t>
            </a:r>
            <a:r>
              <a:rPr lang="en-US" sz="2400" dirty="0" smtClean="0"/>
              <a:t>buys product</a:t>
            </a:r>
          </a:p>
          <a:p>
            <a:pPr lvl="1"/>
            <a:r>
              <a:rPr lang="en-US" sz="2000" dirty="0" smtClean="0"/>
              <a:t>Decision is driven by cost and ease of installation</a:t>
            </a:r>
          </a:p>
          <a:p>
            <a:r>
              <a:rPr lang="en-US" sz="2400" b="1" dirty="0" smtClean="0"/>
              <a:t>End-user </a:t>
            </a:r>
            <a:r>
              <a:rPr lang="en-US" sz="2400" dirty="0" smtClean="0"/>
              <a:t>reaps benefit of efficient product </a:t>
            </a:r>
          </a:p>
          <a:p>
            <a:pPr marL="0" indent="0" algn="ctr">
              <a:buNone/>
            </a:pPr>
            <a:r>
              <a:rPr lang="en-US" sz="2400" b="1" dirty="0" smtClean="0"/>
              <a:t>INCENTIVES TRANSFORM MARKET</a:t>
            </a:r>
          </a:p>
          <a:p>
            <a:endParaRPr lang="en-US" sz="2400" dirty="0" smtClean="0"/>
          </a:p>
        </p:txBody>
      </p:sp>
      <p:sp>
        <p:nvSpPr>
          <p:cNvPr id="6" name="Down Arrow 5"/>
          <p:cNvSpPr/>
          <p:nvPr/>
        </p:nvSpPr>
        <p:spPr>
          <a:xfrm>
            <a:off x="302505" y="1710637"/>
            <a:ext cx="230893" cy="127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14576" y="3235272"/>
            <a:ext cx="218823" cy="574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14575" y="3999195"/>
            <a:ext cx="218823" cy="887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14575" y="5825223"/>
            <a:ext cx="384048" cy="4759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269" y="303753"/>
            <a:ext cx="8420400" cy="680102"/>
          </a:xfrm>
        </p:spPr>
        <p:txBody>
          <a:bodyPr>
            <a:noAutofit/>
          </a:bodyPr>
          <a:lstStyle/>
          <a:p>
            <a:r>
              <a:rPr lang="en-US" sz="2800" dirty="0"/>
              <a:t>Target Market/ Customers</a:t>
            </a:r>
            <a:br>
              <a:rPr lang="en-US" sz="2800" dirty="0"/>
            </a:br>
            <a:r>
              <a:rPr lang="en-US" sz="2000" i="1" dirty="0"/>
              <a:t>The Pumping Market Story…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1573983" y="5361074"/>
            <a:ext cx="6232973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Missed Opportunity for Utility Programs</a:t>
            </a:r>
          </a:p>
        </p:txBody>
      </p:sp>
      <p:graphicFrame>
        <p:nvGraphicFramePr>
          <p:cNvPr id="39" name="Chart Placeholder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590402"/>
              </p:ext>
            </p:extLst>
          </p:nvPr>
        </p:nvGraphicFramePr>
        <p:xfrm>
          <a:off x="533400" y="1645463"/>
          <a:ext cx="3944338" cy="348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4902994" y="2209800"/>
            <a:ext cx="3374826" cy="130035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95 % of pumps today are fixed speed, no </a:t>
            </a:r>
            <a:r>
              <a:rPr lang="en-US" sz="2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VFD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no </a:t>
            </a:r>
            <a:r>
              <a:rPr lang="en-US" sz="2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ECM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Absolutely NO LOGIC!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2993" y="3764136"/>
            <a:ext cx="337482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This means 50 – 90% more energy</a:t>
            </a:r>
          </a:p>
        </p:txBody>
      </p:sp>
    </p:spTree>
    <p:extLst>
      <p:ext uri="{BB962C8B-B14F-4D97-AF65-F5344CB8AC3E}">
        <p14:creationId xmlns:p14="http://schemas.microsoft.com/office/powerpoint/2010/main" val="21883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Efficiency Vermont</a:t>
            </a:r>
            <a:br>
              <a:rPr lang="en-US" dirty="0" smtClean="0"/>
            </a:br>
            <a:r>
              <a:rPr lang="en-US" sz="2200" i="1" dirty="0" smtClean="0"/>
              <a:t>Deemed Savings for Residential Upstream Savings </a:t>
            </a:r>
            <a:endParaRPr lang="en-US" sz="22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2600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05012" y="2171700"/>
            <a:ext cx="51339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Base Case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Measure Case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"/>
          </p:nvPr>
        </p:nvSpPr>
        <p:spPr>
          <a:xfrm>
            <a:off x="301752" y="2379364"/>
            <a:ext cx="4041648" cy="381840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Market Standard Pumping System</a:t>
            </a:r>
            <a:endParaRPr lang="en-US" sz="1800" dirty="0"/>
          </a:p>
          <a:p>
            <a:r>
              <a:rPr lang="en-US" sz="1600" dirty="0" smtClean="0"/>
              <a:t>None or Valve Controller</a:t>
            </a:r>
          </a:p>
          <a:p>
            <a:r>
              <a:rPr lang="en-US" sz="1600" dirty="0" smtClean="0"/>
              <a:t>VFD (if used, none if less than 25 HP)</a:t>
            </a:r>
          </a:p>
          <a:p>
            <a:r>
              <a:rPr lang="en-US" sz="1600" dirty="0" smtClean="0"/>
              <a:t>Standard or Premium Efficient Motor</a:t>
            </a:r>
          </a:p>
          <a:p>
            <a:r>
              <a:rPr lang="en-US" sz="1600" dirty="0" smtClean="0"/>
              <a:t>Wet End Pump </a:t>
            </a:r>
            <a:endParaRPr lang="en-US" sz="160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4648200" y="2375576"/>
            <a:ext cx="4183396" cy="382219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Efficient Pumping Solution</a:t>
            </a:r>
            <a:endParaRPr lang="en-US" sz="1800" dirty="0"/>
          </a:p>
          <a:p>
            <a:r>
              <a:rPr lang="en-US" sz="1600" dirty="0" smtClean="0"/>
              <a:t>(Demand) Integrated Control Scheme</a:t>
            </a:r>
            <a:endParaRPr lang="en-US" sz="1600" dirty="0"/>
          </a:p>
          <a:p>
            <a:r>
              <a:rPr lang="en-US" sz="1600" dirty="0" smtClean="0"/>
              <a:t>Integrated VFD (starting at fractional HP)</a:t>
            </a:r>
            <a:endParaRPr lang="en-US" sz="1600" dirty="0"/>
          </a:p>
          <a:p>
            <a:r>
              <a:rPr lang="en-US" sz="1600" dirty="0" smtClean="0"/>
              <a:t>EE Motor (ECM, MLE Motor)</a:t>
            </a:r>
          </a:p>
          <a:p>
            <a:r>
              <a:rPr lang="en-US" sz="1600" dirty="0" smtClean="0"/>
              <a:t>Highly Efficient Wet End Pump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Description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pic>
        <p:nvPicPr>
          <p:cNvPr id="14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" y="3983219"/>
            <a:ext cx="2464269" cy="2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nasosprom.by/images/stories/articl_pumps/grundfos/MAGN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69347"/>
            <a:ext cx="2977490" cy="22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E-Products</a:t>
            </a:r>
            <a:r>
              <a:rPr lang="en-US" sz="3600" dirty="0"/>
              <a:t>/ Applications…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858000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" y="1752600"/>
            <a:ext cx="8610600" cy="43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1506517"/>
            <a:ext cx="8534399" cy="4738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Technology </a:t>
            </a:r>
            <a:r>
              <a:rPr lang="en-US" sz="2400" dirty="0"/>
              <a:t>Details &amp; Energy Savings Opportunities</a:t>
            </a:r>
            <a:br>
              <a:rPr lang="en-US" sz="2400" dirty="0"/>
            </a:br>
            <a:r>
              <a:rPr lang="en-US" sz="2000" i="1" dirty="0"/>
              <a:t>Unitary Solution Evolution…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752" y="6404984"/>
            <a:ext cx="6327648" cy="365760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0352" y="987552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877936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smtClean="0"/>
              <a:t>Units: </a:t>
            </a:r>
            <a:r>
              <a:rPr lang="en-US" sz="2000" dirty="0" smtClean="0"/>
              <a:t>per pump incentive based on max watts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Measure Application and Delivery Type</a:t>
            </a:r>
          </a:p>
          <a:p>
            <a:pPr lvl="1"/>
            <a:r>
              <a:rPr lang="en-US" sz="1500" dirty="0" smtClean="0"/>
              <a:t>Upstream/ Midstream (</a:t>
            </a:r>
            <a:r>
              <a:rPr lang="en-US" sz="1500" dirty="0"/>
              <a:t>Targeted </a:t>
            </a:r>
            <a:r>
              <a:rPr lang="en-US" sz="1500" dirty="0" smtClean="0"/>
              <a:t>Distributor), Deemed (ROB)</a:t>
            </a:r>
          </a:p>
          <a:p>
            <a:pPr lvl="1"/>
            <a:r>
              <a:rPr lang="en-US" sz="1500" dirty="0" smtClean="0"/>
              <a:t>Prescriptive</a:t>
            </a:r>
          </a:p>
          <a:p>
            <a:pPr marL="274320" lvl="1" indent="0">
              <a:buNone/>
            </a:pPr>
            <a:endParaRPr lang="en-US" sz="1500" dirty="0" smtClean="0"/>
          </a:p>
          <a:p>
            <a:r>
              <a:rPr lang="en-US" sz="2000" b="1" dirty="0" smtClean="0"/>
              <a:t>Eligibility</a:t>
            </a:r>
          </a:p>
          <a:p>
            <a:pPr lvl="1"/>
            <a:r>
              <a:rPr lang="en-US" sz="1500" dirty="0" smtClean="0"/>
              <a:t>Climate Zones: All</a:t>
            </a:r>
          </a:p>
          <a:p>
            <a:pPr lvl="1"/>
            <a:r>
              <a:rPr lang="en-US" sz="1500" dirty="0" smtClean="0"/>
              <a:t>Building Types: All Commercial and Multifamily Buildings, Residential Replacement</a:t>
            </a:r>
          </a:p>
          <a:p>
            <a:pPr marL="274320" lvl="1" indent="0">
              <a:buNone/>
            </a:pPr>
            <a:endParaRPr lang="en-US" sz="1500" dirty="0" smtClean="0"/>
          </a:p>
          <a:p>
            <a:r>
              <a:rPr lang="en-US" sz="2000" b="1" dirty="0" smtClean="0"/>
              <a:t>Target Market</a:t>
            </a:r>
          </a:p>
          <a:p>
            <a:pPr lvl="1"/>
            <a:r>
              <a:rPr lang="en-US" sz="1500" dirty="0" smtClean="0"/>
              <a:t>Incentives are offered to distributors for installation under the following scenarios:</a:t>
            </a:r>
          </a:p>
          <a:p>
            <a:pPr lvl="2"/>
            <a:r>
              <a:rPr lang="en-US" sz="1300" dirty="0" smtClean="0"/>
              <a:t>Plumbing Applications (Hot Water Recirculation, Boosting, etc.)</a:t>
            </a:r>
          </a:p>
          <a:p>
            <a:pPr lvl="2"/>
            <a:r>
              <a:rPr lang="en-US" sz="1300" dirty="0" smtClean="0"/>
              <a:t>HVAC Applications (Heating and Cooled Water, Geothermal, etc.)</a:t>
            </a:r>
          </a:p>
          <a:p>
            <a:pPr marL="274320" lvl="1" indent="0">
              <a:buNone/>
            </a:pPr>
            <a:endParaRPr lang="en-US" sz="1500" dirty="0" smtClean="0"/>
          </a:p>
          <a:p>
            <a:r>
              <a:rPr lang="en-US" sz="2000" b="1" dirty="0" smtClean="0"/>
              <a:t>Market Potential</a:t>
            </a:r>
          </a:p>
          <a:p>
            <a:pPr lvl="1"/>
            <a:r>
              <a:rPr lang="en-US" sz="1500" dirty="0" smtClean="0"/>
              <a:t>According to EPRI Report (</a:t>
            </a:r>
            <a:r>
              <a:rPr lang="en-US" sz="1400" dirty="0"/>
              <a:t>#</a:t>
            </a:r>
            <a:r>
              <a:rPr lang="en-US" sz="1400" dirty="0" smtClean="0"/>
              <a:t>3002001762) </a:t>
            </a:r>
            <a:r>
              <a:rPr lang="en-US" sz="1500" dirty="0" smtClean="0"/>
              <a:t>in the  U.S. there are ~30 million installations of circulator pumps, annual sales of approximately 3 million units</a:t>
            </a:r>
          </a:p>
          <a:p>
            <a:pPr lvl="2"/>
            <a:r>
              <a:rPr lang="en-US" sz="1300" dirty="0" smtClean="0"/>
              <a:t>In CA that is estimated to be 3.6 million installed circulators in service, with annual sales of 365,400 units </a:t>
            </a:r>
          </a:p>
          <a:p>
            <a:pPr lvl="1"/>
            <a:r>
              <a:rPr lang="en-US" sz="1500" dirty="0" smtClean="0"/>
              <a:t>Unitary solution via upstream/ midstream adoption has very large market potential:</a:t>
            </a:r>
          </a:p>
          <a:p>
            <a:pPr lvl="2"/>
            <a:r>
              <a:rPr lang="en-US" sz="1300" dirty="0" smtClean="0"/>
              <a:t>Smart Pump market share is 5% in areas where there is NO program</a:t>
            </a:r>
          </a:p>
          <a:p>
            <a:pPr lvl="2"/>
            <a:r>
              <a:rPr lang="en-US" sz="1300" dirty="0" smtClean="0"/>
              <a:t>Efficiency Vermont and other N.E. upstream/ midstream programs estimated market transformation between 75% - 85%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pic>
        <p:nvPicPr>
          <p:cNvPr id="11" name="Picture 10" descr="http://gpu-ln02.america.group.grundfos.com/intranet/NAMREG_Portal.nsf/9160e1503bf38878c1256a12002e52cc/f44bf12b5631f0a38625797d006f4b7b/Body/0.12A?OpenElement&amp;FieldElemFormat=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3230"/>
            <a:ext cx="2556065" cy="19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Baseline/ measure data collection</a:t>
            </a:r>
          </a:p>
          <a:p>
            <a:pPr lvl="1"/>
            <a:r>
              <a:rPr lang="en-US" dirty="0" smtClean="0"/>
              <a:t>EPRI Report (“Assessment of New Energy Efficient Circulator Pump Technology”, Product ID: 1020132, Published: Nov 15, 2010)</a:t>
            </a:r>
          </a:p>
          <a:p>
            <a:pPr lvl="1"/>
            <a:r>
              <a:rPr lang="en-US" dirty="0" smtClean="0"/>
              <a:t>Actual Market Data</a:t>
            </a:r>
          </a:p>
          <a:p>
            <a:pPr lvl="1"/>
            <a:r>
              <a:rPr lang="en-US" dirty="0" smtClean="0"/>
              <a:t>Existing Upstream/ Midstream Program Data</a:t>
            </a:r>
          </a:p>
          <a:p>
            <a:pPr lvl="1"/>
            <a:r>
              <a:rPr lang="en-US" dirty="0" smtClean="0"/>
              <a:t>Additional utility program references</a:t>
            </a:r>
          </a:p>
          <a:p>
            <a:pPr lvl="2"/>
            <a:r>
              <a:rPr lang="en-US" dirty="0" smtClean="0"/>
              <a:t>Focus on Energy TRM, Efficiency Vermont TRM, Energize Conneticut, EPRI</a:t>
            </a:r>
            <a:r>
              <a:rPr lang="en-US" dirty="0"/>
              <a:t> Report (Assessment of New Motor Technologies and their Applications, </a:t>
            </a:r>
            <a:r>
              <a:rPr lang="en-US" dirty="0" smtClean="0"/>
              <a:t>study #3002001762)</a:t>
            </a:r>
          </a:p>
          <a:p>
            <a:pPr lvl="1"/>
            <a:endParaRPr lang="en-US" dirty="0"/>
          </a:p>
          <a:p>
            <a:r>
              <a:rPr lang="en-US" dirty="0" smtClean="0"/>
              <a:t>Baseline/ measure methodology</a:t>
            </a:r>
          </a:p>
          <a:p>
            <a:pPr lvl="1"/>
            <a:r>
              <a:rPr lang="en-US" dirty="0"/>
              <a:t>EPRI simulation of market standard versus unitary solution in lab constructed closed loop system.  </a:t>
            </a:r>
          </a:p>
          <a:p>
            <a:pPr lvl="1"/>
            <a:r>
              <a:rPr lang="en-US" dirty="0"/>
              <a:t>Both pumps were tested under identical operating conditions.  </a:t>
            </a:r>
          </a:p>
          <a:p>
            <a:pPr lvl="1"/>
            <a:r>
              <a:rPr lang="en-US" dirty="0"/>
              <a:t>Power meter was used to collect data on voltage, current, power factor and power consumed.</a:t>
            </a:r>
          </a:p>
          <a:p>
            <a:pPr lvl="1"/>
            <a:r>
              <a:rPr lang="en-US" dirty="0"/>
              <a:t>Savings was calculated based on difference in results from power meter.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lvl="1" indent="0">
              <a:buClr>
                <a:srgbClr val="73B632"/>
              </a:buClr>
              <a:buSzPct val="85000"/>
              <a:buNone/>
            </a:pPr>
            <a:endParaRPr lang="en-US" i="1" dirty="0" smtClean="0"/>
          </a:p>
          <a:p>
            <a:pPr marL="0" lvl="1" indent="0">
              <a:buClr>
                <a:srgbClr val="73B632"/>
              </a:buClr>
              <a:buSzPct val="85000"/>
              <a:buNone/>
            </a:pP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20"/>
            <a:ext cx="8153400" cy="758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Abstract Data and Methods: Baseline/ Measure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7952" y="1450848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Measure Costs (Incurred Contractor Cost)</a:t>
            </a:r>
          </a:p>
          <a:p>
            <a:pPr lvl="1"/>
            <a:r>
              <a:rPr lang="en-US" sz="1500" dirty="0" smtClean="0"/>
              <a:t>Baseline cost (Grundfos UP 15-29 SU/LC, P/N: 59896776): $231</a:t>
            </a:r>
          </a:p>
          <a:p>
            <a:pPr lvl="1"/>
            <a:r>
              <a:rPr lang="en-US" sz="1500" dirty="0" smtClean="0"/>
              <a:t>Measure cost (Grundfos Alpha 15-55 SF/LC, P/N: 59896834): $336</a:t>
            </a:r>
          </a:p>
          <a:p>
            <a:pPr lvl="1"/>
            <a:r>
              <a:rPr lang="en-US" sz="1500" dirty="0" smtClean="0"/>
              <a:t>Incremental cost: $105</a:t>
            </a:r>
          </a:p>
          <a:p>
            <a:pPr lvl="1"/>
            <a:r>
              <a:rPr lang="en-US" sz="1500" dirty="0" smtClean="0"/>
              <a:t>Source: Grundfos local sales team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EUL</a:t>
            </a:r>
          </a:p>
          <a:p>
            <a:pPr lvl="1"/>
            <a:r>
              <a:rPr lang="en-US" sz="1500" dirty="0" smtClean="0"/>
              <a:t>EPRI and Efficiency Vermont claim 20 years </a:t>
            </a:r>
          </a:p>
          <a:p>
            <a:pPr lvl="2"/>
            <a:r>
              <a:rPr lang="en-US" sz="1300" dirty="0" smtClean="0"/>
              <a:t>DOE describes average lifetime between 11 and 23 years, and uses 15 year as average </a:t>
            </a:r>
            <a:r>
              <a:rPr lang="en-US" sz="1300" dirty="0" err="1" smtClean="0"/>
              <a:t>EUL</a:t>
            </a:r>
            <a:endParaRPr lang="en-US" sz="1300" dirty="0" smtClean="0"/>
          </a:p>
          <a:p>
            <a:pPr lvl="2"/>
            <a:r>
              <a:rPr lang="en-US" sz="1300" dirty="0" smtClean="0"/>
              <a:t>Focus on Energy claim 15 year </a:t>
            </a:r>
          </a:p>
          <a:p>
            <a:pPr lvl="1"/>
            <a:r>
              <a:rPr lang="en-US" sz="1500" dirty="0" smtClean="0"/>
              <a:t>Source</a:t>
            </a:r>
            <a:r>
              <a:rPr lang="en-US" sz="1500" dirty="0"/>
              <a:t>: </a:t>
            </a:r>
            <a:r>
              <a:rPr lang="en-US" sz="1500" dirty="0" smtClean="0"/>
              <a:t>Efficiency </a:t>
            </a:r>
            <a:r>
              <a:rPr lang="en-US" sz="1500" dirty="0"/>
              <a:t>Vermont TRM 2013, </a:t>
            </a:r>
            <a:r>
              <a:rPr lang="en-US" sz="1500" dirty="0" smtClean="0"/>
              <a:t>Measure Number: I-A-7-a, TRM User Manual No. 2013-82</a:t>
            </a:r>
          </a:p>
          <a:p>
            <a:pPr marL="274320" lvl="1" indent="0">
              <a:buNone/>
            </a:pPr>
            <a:endParaRPr lang="en-US" sz="1500" dirty="0" smtClean="0"/>
          </a:p>
          <a:p>
            <a:r>
              <a:rPr lang="en-US" sz="2000" b="1" dirty="0" smtClean="0"/>
              <a:t>NTG</a:t>
            </a:r>
          </a:p>
          <a:p>
            <a:pPr lvl="1"/>
            <a:r>
              <a:rPr lang="en-US" sz="1500" dirty="0" smtClean="0"/>
              <a:t>0.95 </a:t>
            </a:r>
          </a:p>
          <a:p>
            <a:pPr lvl="1"/>
            <a:r>
              <a:rPr lang="en-US" sz="1500" dirty="0" smtClean="0">
                <a:sym typeface="Wingdings" panose="05000000000000000000" pitchFamily="2" charset="2"/>
              </a:rPr>
              <a:t>Source: 2014 Efficiency Vermont Gross-to-Net Factors Report</a:t>
            </a:r>
          </a:p>
          <a:p>
            <a:pPr lvl="2"/>
            <a:r>
              <a:rPr lang="en-US" sz="1300" dirty="0" smtClean="0"/>
              <a:t>SHECPMTR BLPM Circulator Pump</a:t>
            </a:r>
          </a:p>
          <a:p>
            <a:pPr lvl="2"/>
            <a:r>
              <a:rPr lang="en-US" sz="1300" dirty="0"/>
              <a:t>SHECPMTR BLPM Circulator </a:t>
            </a:r>
            <a:r>
              <a:rPr lang="en-US" sz="1300" dirty="0" smtClean="0"/>
              <a:t>Pump&gt; 3 HP</a:t>
            </a:r>
          </a:p>
          <a:p>
            <a:pPr lvl="2"/>
            <a:r>
              <a:rPr lang="en-US" sz="1300" dirty="0" smtClean="0"/>
              <a:t>Project Track: 6032UPST Residential Upstream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758952"/>
          </a:xfrm>
        </p:spPr>
        <p:txBody>
          <a:bodyPr>
            <a:noAutofit/>
          </a:bodyPr>
          <a:lstStyle/>
          <a:p>
            <a:r>
              <a:rPr lang="en-US" dirty="0" smtClean="0"/>
              <a:t>Additional Proposed</a:t>
            </a:r>
            <a:r>
              <a:rPr lang="en-US" sz="3100" dirty="0" smtClean="0"/>
              <a:t> Parameters</a:t>
            </a:r>
            <a:endParaRPr lang="en-US" sz="3100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902879" y="2003873"/>
            <a:ext cx="978993" cy="1510245"/>
            <a:chOff x="6822685" y="1682496"/>
            <a:chExt cx="978993" cy="15102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5674" y="1682496"/>
              <a:ext cx="976004" cy="12525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22685" y="2854187"/>
              <a:ext cx="978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Measure 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4600" y="2087082"/>
            <a:ext cx="1275977" cy="1427036"/>
            <a:chOff x="6785984" y="4827460"/>
            <a:chExt cx="1275977" cy="14270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5984" y="4827460"/>
              <a:ext cx="1275976" cy="11953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85985" y="5885164"/>
              <a:ext cx="127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Baseline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92894" y="2443784"/>
            <a:ext cx="51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5233050"/>
              </p:ext>
            </p:extLst>
          </p:nvPr>
        </p:nvGraphicFramePr>
        <p:xfrm>
          <a:off x="301625" y="1527175"/>
          <a:ext cx="850423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(or Range)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Confidence</a:t>
                      </a:r>
                      <a:r>
                        <a:rPr lang="en-US" baseline="0" dirty="0" smtClean="0"/>
                        <a:t> Level (High, Medium, Low)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kWh/year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885 (EPRI)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kW/year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0.101 (</a:t>
                      </a:r>
                      <a:r>
                        <a:rPr lang="en-US" dirty="0" err="1" smtClean="0"/>
                        <a:t>EPRI</a:t>
                      </a:r>
                      <a:r>
                        <a:rPr lang="en-US" dirty="0" smtClean="0"/>
                        <a:t>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Therms</a:t>
                      </a:r>
                      <a:r>
                        <a:rPr lang="en-US" dirty="0" smtClean="0"/>
                        <a:t>/year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30.20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EPRI</a:t>
                      </a:r>
                      <a:r>
                        <a:rPr lang="en-US" dirty="0" smtClean="0"/>
                        <a:t>/Conversion)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Years (EPRI/ 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$105 (Market Knowledge)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 (EV)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5065484"/>
            <a:ext cx="2667000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182880" bIns="182880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TRC: Waiting on Eff VT/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 CL&amp;P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15000" cy="242633"/>
          </a:xfrm>
        </p:spPr>
        <p:txBody>
          <a:bodyPr/>
          <a:lstStyle/>
          <a:p>
            <a:r>
              <a:rPr lang="en-US" dirty="0"/>
              <a:t>High Efficiency Pumping Systems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5">
      <a:dk1>
        <a:srgbClr val="141313"/>
      </a:dk1>
      <a:lt1>
        <a:sysClr val="window" lastClr="FFFFFF"/>
      </a:lt1>
      <a:dk2>
        <a:srgbClr val="000B00"/>
      </a:dk2>
      <a:lt2>
        <a:srgbClr val="FFFFFE"/>
      </a:lt2>
      <a:accent1>
        <a:srgbClr val="F8C01B"/>
      </a:accent1>
      <a:accent2>
        <a:srgbClr val="CCB400"/>
      </a:accent2>
      <a:accent3>
        <a:srgbClr val="B79462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2026</Words>
  <Application>Microsoft Office PowerPoint</Application>
  <PresentationFormat>On-screen Show (4:3)</PresentationFormat>
  <Paragraphs>424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Georgia</vt:lpstr>
      <vt:lpstr>Segoe UI</vt:lpstr>
      <vt:lpstr>Wingdings</vt:lpstr>
      <vt:lpstr>Wingdings 2</vt:lpstr>
      <vt:lpstr>Civic</vt:lpstr>
      <vt:lpstr> High- Efficiency Pumping Systems</vt:lpstr>
      <vt:lpstr>Presentation Overview</vt:lpstr>
      <vt:lpstr>Measure Description</vt:lpstr>
      <vt:lpstr>E-Products/ Applications…</vt:lpstr>
      <vt:lpstr>Technology Details &amp; Energy Savings Opportunities Unitary Solution Evolution…</vt:lpstr>
      <vt:lpstr>Program Implementation</vt:lpstr>
      <vt:lpstr>Abstract Data and Methods: Baseline/ Measure</vt:lpstr>
      <vt:lpstr>Additional Proposed Parameters</vt:lpstr>
      <vt:lpstr>Summary of Parameters</vt:lpstr>
      <vt:lpstr>Technology Details &amp; Energy Savings Opportunities Energy Savings (Residential/ Light Commercial)…</vt:lpstr>
      <vt:lpstr>Technology Details &amp; Energy Savings Opportunities Energy Savings – Commercial</vt:lpstr>
      <vt:lpstr>Target Market/ Customers The Contractors Dilemma…</vt:lpstr>
      <vt:lpstr>Delivery/ Deployment Approach Midstream Program Deployment – Success Story…</vt:lpstr>
      <vt:lpstr>Delivery/ Deployment Approach Midstream Program Deployment – Success Story…</vt:lpstr>
      <vt:lpstr>Efficiency Vermont Qualifying Products</vt:lpstr>
      <vt:lpstr>Additional Information Needed</vt:lpstr>
      <vt:lpstr>Additional Information Needed</vt:lpstr>
      <vt:lpstr>Summary of Questions for the TF</vt:lpstr>
      <vt:lpstr>Marketing Strategy Strategic Partnership w/ Utilities and Implementers…</vt:lpstr>
      <vt:lpstr>Efficiency Vermont Upstream Results  through October 2015</vt:lpstr>
      <vt:lpstr>Efficiency Vermont Upstream Results  through October 2015</vt:lpstr>
      <vt:lpstr>Efficiency Vermont Upstream Results  through October 2015</vt:lpstr>
      <vt:lpstr>Marketing Strategy Point of Sales – Marketing Material (Efficiency Vermont)…</vt:lpstr>
      <vt:lpstr>Psychology of the Market Place</vt:lpstr>
      <vt:lpstr>Target Market/ Customers The Pumping Market Story…</vt:lpstr>
      <vt:lpstr>Efficiency Vermont Deemed Savings for Residential Upstream Savings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ASB</dc:creator>
  <cp:lastModifiedBy>Stephen Putnam</cp:lastModifiedBy>
  <cp:revision>132</cp:revision>
  <dcterms:created xsi:type="dcterms:W3CDTF">2015-01-09T00:43:45Z</dcterms:created>
  <dcterms:modified xsi:type="dcterms:W3CDTF">2016-01-20T21:58:42Z</dcterms:modified>
</cp:coreProperties>
</file>