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1" r:id="rId3"/>
    <p:sldId id="263" r:id="rId4"/>
    <p:sldId id="266" r:id="rId5"/>
    <p:sldId id="268" r:id="rId6"/>
    <p:sldId id="267" r:id="rId7"/>
    <p:sldId id="274" r:id="rId8"/>
    <p:sldId id="270" r:id="rId9"/>
    <p:sldId id="269" r:id="rId10"/>
    <p:sldId id="271" r:id="rId11"/>
    <p:sldId id="272" r:id="rId12"/>
    <p:sldId id="273" r:id="rId13"/>
  </p:sldIdLst>
  <p:sldSz cx="9144000" cy="6858000" type="screen4x3"/>
  <p:notesSz cx="700405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632"/>
    <a:srgbClr val="F8C01B"/>
    <a:srgbClr val="89D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47" autoAdjust="0"/>
    <p:restoredTop sz="94563" autoAdjust="0"/>
  </p:normalViewPr>
  <p:slideViewPr>
    <p:cSldViewPr>
      <p:cViewPr>
        <p:scale>
          <a:sx n="66" d="100"/>
          <a:sy n="66" d="100"/>
        </p:scale>
        <p:origin x="-846" y="-4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42" y="2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A2789-F3AF-A84B-870A-65AFA746DFEF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82967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19A2B-66C4-8443-B266-E23372DFFC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43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r">
              <a:defRPr sz="1200"/>
            </a:lvl1pPr>
          </a:lstStyle>
          <a:p>
            <a:fld id="{6D845599-701A-4FA0-8027-36496C7B95F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1" tIns="46570" rIns="93141" bIns="465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5790"/>
            <a:ext cx="5603240" cy="4183380"/>
          </a:xfrm>
          <a:prstGeom prst="rect">
            <a:avLst/>
          </a:prstGeom>
        </p:spPr>
        <p:txBody>
          <a:bodyPr vert="horz" lIns="93141" tIns="46570" rIns="93141" bIns="4657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9967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r">
              <a:defRPr sz="1200"/>
            </a:lvl1pPr>
          </a:lstStyle>
          <a:p>
            <a:fld id="{925D742C-688D-4DB5-939F-8AEE1CF531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756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4876800"/>
            <a:ext cx="6480174" cy="838200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9805-B75C-EE43-AA2A-06D61467EE75}" type="datetime1">
              <a:rPr lang="en-US" smtClean="0"/>
              <a:t>10/31/2014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0" name="Picture 19" descr="CalTF_Logo_2x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0" y="2819400"/>
            <a:ext cx="2286000" cy="2286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6801-06D8-AE44-9D1D-EF3C47EF20CA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48600" y="2286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8C01B"/>
                </a:solidFill>
                <a:latin typeface="Arial"/>
                <a:cs typeface="Arial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buClr>
                <a:srgbClr val="73B632"/>
              </a:buClr>
              <a:defRPr>
                <a:latin typeface="Arial"/>
                <a:cs typeface="Arial"/>
              </a:defRPr>
            </a:lvl1pPr>
            <a:lvl2pPr>
              <a:buFont typeface="Wingdings" charset="2"/>
              <a:buChar char="q"/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9" name="Picture 8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334B818-C3AB-F641-8CEB-AD500251ADBE}" type="datetime1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Arial"/>
              <a:cs typeface="Arial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>
                <a:latin typeface="Arial"/>
                <a:cs typeface="Arial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D1A6-82D8-D94C-8246-AAF7F821F74D}" type="datetime1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51D1-CB2A-CD4E-A5AC-CF10498901C7}" type="datetime1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2368-B334-7944-A9E7-0AB52487FD77}" type="datetime1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979A-BC25-5F44-BAF6-994BF06380F8}" type="datetime1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pic>
        <p:nvPicPr>
          <p:cNvPr id="23" name="Picture 22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486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C0E770D-2D53-F84D-B5E0-5443547C3088}" type="datetime1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pic>
        <p:nvPicPr>
          <p:cNvPr id="23" name="Picture 22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486400"/>
            <a:ext cx="12573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5B1E-D8FC-2645-B6D3-12F103342B33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9D66EE3-6616-F94A-B3CF-75939F444685}" type="datetime1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 descr="CalTF_Logo.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rgbClr val="F8C01B"/>
          </a:solidFill>
          <a:latin typeface="Arial"/>
          <a:ea typeface="+mj-ea"/>
          <a:cs typeface="Arial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rgbClr val="73B63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/>
          <a:ea typeface="+mn-ea"/>
          <a:cs typeface="Arial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Arial"/>
          <a:ea typeface="+mn-ea"/>
          <a:cs typeface="Arial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/>
          <a:ea typeface="+mn-ea"/>
          <a:cs typeface="Arial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68426" y="4953000"/>
            <a:ext cx="6480174" cy="762000"/>
          </a:xfrm>
        </p:spPr>
        <p:txBody>
          <a:bodyPr/>
          <a:lstStyle/>
          <a:p>
            <a:r>
              <a:rPr lang="en-US" dirty="0" smtClean="0"/>
              <a:t>Name of Author </a:t>
            </a:r>
          </a:p>
          <a:p>
            <a:r>
              <a:rPr lang="en-US" dirty="0" smtClean="0"/>
              <a:t>Month, Year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4000" dirty="0" err="1" smtClean="0"/>
              <a:t>Workpaper</a:t>
            </a:r>
            <a:r>
              <a:rPr lang="en-US" sz="4000" dirty="0" smtClean="0"/>
              <a:t> Title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524500" y="1460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534400" cy="758952"/>
          </a:xfrm>
        </p:spPr>
        <p:txBody>
          <a:bodyPr/>
          <a:lstStyle/>
          <a:p>
            <a:r>
              <a:rPr lang="en-US" dirty="0" smtClean="0"/>
              <a:t>Issues and Concerns – Other Comments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Abstract Review Comments from ________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endParaRPr lang="en-US" alt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 comment 1</a:t>
            </a: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dirty="0"/>
              <a:t>Description of how comment was addressed</a:t>
            </a:r>
          </a:p>
          <a:p>
            <a:pPr marL="742950" lvl="2" indent="-346075">
              <a:buFont typeface="Arial" panose="020B0604020202020204" pitchFamily="34" charset="0"/>
              <a:buChar char="•"/>
            </a:pP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 comment 2</a:t>
            </a: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dirty="0"/>
              <a:t>Description of how comment was </a:t>
            </a:r>
            <a:r>
              <a:rPr lang="en-US" altLang="en-US" dirty="0" smtClean="0"/>
              <a:t>addressed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6075"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  <a:buFont typeface="Arial" panose="020B0604020202020204" pitchFamily="34" charset="0"/>
              <a:buChar char="X"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 comment 3</a:t>
            </a: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dirty="0"/>
              <a:t>Explain why comment was not addressed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6323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/>
          <a:lstStyle/>
          <a:p>
            <a:r>
              <a:rPr lang="en-US" dirty="0" smtClean="0"/>
              <a:t>Issues and Concerns – Future Updates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Future update topic 1</a:t>
            </a:r>
          </a:p>
          <a:p>
            <a:pPr lvl="1"/>
            <a:r>
              <a:rPr lang="en-US" dirty="0" smtClean="0"/>
              <a:t>Comment 1</a:t>
            </a:r>
          </a:p>
          <a:p>
            <a:pPr lvl="1"/>
            <a:r>
              <a:rPr lang="en-US" dirty="0" smtClean="0"/>
              <a:t>Comment 2</a:t>
            </a:r>
          </a:p>
          <a:p>
            <a:pPr lvl="1"/>
            <a:endParaRPr lang="en-US" dirty="0"/>
          </a:p>
          <a:p>
            <a:r>
              <a:rPr lang="en-US" dirty="0" smtClean="0"/>
              <a:t>Future update topic 2</a:t>
            </a:r>
          </a:p>
          <a:p>
            <a:pPr lvl="1"/>
            <a:r>
              <a:rPr lang="en-US" dirty="0" smtClean="0"/>
              <a:t>Comment 1</a:t>
            </a:r>
          </a:p>
          <a:p>
            <a:pPr lvl="1"/>
            <a:r>
              <a:rPr lang="en-US" dirty="0" smtClean="0"/>
              <a:t>Comment 2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5995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Comments?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09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F8D7-8F86-2048-8DE3-D58E19147037}" type="datetime1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Objective: Seeking TF approval of draft </a:t>
            </a:r>
            <a:r>
              <a:rPr lang="en-US" b="1" dirty="0" err="1" smtClean="0"/>
              <a:t>workpaper</a:t>
            </a:r>
            <a:endParaRPr lang="en-US" b="1" dirty="0" smtClean="0"/>
          </a:p>
          <a:p>
            <a:r>
              <a:rPr lang="en-US" dirty="0" smtClean="0"/>
              <a:t>Measure Description</a:t>
            </a:r>
          </a:p>
          <a:p>
            <a:r>
              <a:rPr lang="en-US" dirty="0" err="1" smtClean="0"/>
              <a:t>Workpaper</a:t>
            </a:r>
            <a:r>
              <a:rPr lang="en-US" dirty="0" smtClean="0"/>
              <a:t> Methodology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Issues and Concerns</a:t>
            </a:r>
          </a:p>
          <a:p>
            <a:r>
              <a:rPr lang="en-US" dirty="0" smtClean="0"/>
              <a:t>Questions or Comments</a:t>
            </a: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7509776" y="228600"/>
            <a:ext cx="1405624" cy="675134"/>
          </a:xfrm>
          <a:prstGeom prst="rect">
            <a:avLst/>
          </a:prstGeom>
          <a:solidFill>
            <a:srgbClr val="FFFFFE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16" descr="CalTF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152400"/>
            <a:ext cx="16002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Base Case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Measure Case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10/31/2014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Base case technology name</a:t>
            </a:r>
          </a:p>
          <a:p>
            <a:r>
              <a:rPr lang="en-US" sz="2400" dirty="0"/>
              <a:t>Description 1</a:t>
            </a:r>
          </a:p>
          <a:p>
            <a:r>
              <a:rPr lang="en-US" sz="2400" dirty="0"/>
              <a:t>Description 2</a:t>
            </a:r>
          </a:p>
          <a:p>
            <a:r>
              <a:rPr lang="en-US" sz="2400" dirty="0"/>
              <a:t>Description 3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Insert </a:t>
            </a:r>
            <a:r>
              <a:rPr lang="en-US" i="1" dirty="0"/>
              <a:t>picture here</a:t>
            </a:r>
            <a:endParaRPr lang="en-US" i="1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Measure </a:t>
            </a:r>
            <a:r>
              <a:rPr lang="en-US" sz="2400" dirty="0"/>
              <a:t>case technology name</a:t>
            </a:r>
          </a:p>
          <a:p>
            <a:r>
              <a:rPr lang="en-US" sz="2400" dirty="0"/>
              <a:t>Description 1</a:t>
            </a:r>
          </a:p>
          <a:p>
            <a:r>
              <a:rPr lang="en-US" sz="2400" dirty="0"/>
              <a:t>Description 2</a:t>
            </a:r>
          </a:p>
          <a:p>
            <a:r>
              <a:rPr lang="en-US" sz="2400" dirty="0"/>
              <a:t>Description 3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Insert </a:t>
            </a:r>
            <a:r>
              <a:rPr lang="en-US" i="1" dirty="0"/>
              <a:t>picture here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Description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Description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F8D7-8F86-2048-8DE3-D58E19147037}" type="datetime1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smtClean="0"/>
              <a:t>Units: </a:t>
            </a:r>
            <a:r>
              <a:rPr lang="en-US" sz="2000" dirty="0" smtClean="0"/>
              <a:t>per unit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b="1" dirty="0" smtClean="0"/>
              <a:t>Measure Application and Delivery Type</a:t>
            </a:r>
          </a:p>
          <a:p>
            <a:pPr lvl="1"/>
            <a:r>
              <a:rPr lang="en-US" sz="1500" dirty="0" smtClean="0"/>
              <a:t>Downstream Deemed (ROB)</a:t>
            </a:r>
          </a:p>
          <a:p>
            <a:pPr marL="274320" lvl="1" indent="0">
              <a:buNone/>
            </a:pPr>
            <a:endParaRPr lang="en-US" sz="1500" dirty="0" smtClean="0"/>
          </a:p>
          <a:p>
            <a:r>
              <a:rPr lang="en-US" sz="2000" b="1" dirty="0" smtClean="0"/>
              <a:t>Eligibility</a:t>
            </a:r>
          </a:p>
          <a:p>
            <a:pPr lvl="1"/>
            <a:r>
              <a:rPr lang="en-US" sz="1500" dirty="0" smtClean="0"/>
              <a:t>Climate Zones: All</a:t>
            </a:r>
          </a:p>
          <a:p>
            <a:pPr lvl="1"/>
            <a:r>
              <a:rPr lang="en-US" sz="1500" dirty="0" smtClean="0"/>
              <a:t>Building Types: All</a:t>
            </a:r>
          </a:p>
          <a:p>
            <a:pPr marL="274320" lvl="1" indent="0">
              <a:buNone/>
            </a:pPr>
            <a:endParaRPr lang="en-US" sz="1500" dirty="0" smtClean="0"/>
          </a:p>
          <a:p>
            <a:r>
              <a:rPr lang="en-US" sz="2000" b="1" dirty="0" smtClean="0"/>
              <a:t>Target Market</a:t>
            </a:r>
          </a:p>
          <a:p>
            <a:pPr lvl="1"/>
            <a:r>
              <a:rPr lang="en-US" sz="1500" dirty="0" smtClean="0"/>
              <a:t>Market description 1</a:t>
            </a:r>
          </a:p>
          <a:p>
            <a:pPr lvl="1"/>
            <a:r>
              <a:rPr lang="en-US" sz="1500" dirty="0" smtClean="0"/>
              <a:t>Market description 2</a:t>
            </a:r>
          </a:p>
          <a:p>
            <a:pPr marL="274320" lvl="1" indent="0">
              <a:buNone/>
            </a:pPr>
            <a:endParaRPr lang="en-US" sz="1500" dirty="0" smtClean="0"/>
          </a:p>
          <a:p>
            <a:r>
              <a:rPr lang="en-US" sz="2000" b="1" dirty="0" smtClean="0"/>
              <a:t>Market Potential</a:t>
            </a:r>
          </a:p>
          <a:p>
            <a:pPr lvl="1"/>
            <a:r>
              <a:rPr lang="en-US" sz="1500" dirty="0" smtClean="0"/>
              <a:t>Market size, penetration rate, etc.</a:t>
            </a:r>
          </a:p>
          <a:p>
            <a:pPr marL="0" lvl="0" indent="0">
              <a:buNone/>
            </a:pPr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7509776" y="228600"/>
            <a:ext cx="1405624" cy="675134"/>
          </a:xfrm>
          <a:prstGeom prst="rect">
            <a:avLst/>
          </a:prstGeom>
          <a:solidFill>
            <a:srgbClr val="FFFFFE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16" descr="CalTF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152400"/>
            <a:ext cx="16002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65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Description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F8D7-8F86-2048-8DE3-D58E19147037}" type="datetime1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Measure Costs</a:t>
            </a:r>
          </a:p>
          <a:p>
            <a:pPr lvl="1"/>
            <a:r>
              <a:rPr lang="en-US" sz="1500" dirty="0" smtClean="0"/>
              <a:t>Baseline cost (material + labor): $XX</a:t>
            </a:r>
          </a:p>
          <a:p>
            <a:pPr lvl="1"/>
            <a:r>
              <a:rPr lang="en-US" sz="1500" dirty="0" smtClean="0"/>
              <a:t>Measure cost: $XX</a:t>
            </a:r>
          </a:p>
          <a:p>
            <a:pPr lvl="1"/>
            <a:r>
              <a:rPr lang="en-US" sz="1500" dirty="0" smtClean="0"/>
              <a:t>Incremental cost: $XX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b="1" dirty="0" smtClean="0"/>
              <a:t>EUL</a:t>
            </a:r>
          </a:p>
          <a:p>
            <a:pPr lvl="1"/>
            <a:r>
              <a:rPr lang="en-US" sz="1500" dirty="0" smtClean="0"/>
              <a:t>10 year (DEER EUL ID:____)</a:t>
            </a:r>
          </a:p>
          <a:p>
            <a:pPr marL="274320" lvl="1" indent="0">
              <a:buNone/>
            </a:pPr>
            <a:endParaRPr lang="en-US" sz="1500" dirty="0" smtClean="0"/>
          </a:p>
          <a:p>
            <a:r>
              <a:rPr lang="en-US" sz="2000" b="1" dirty="0" smtClean="0"/>
              <a:t>NTG</a:t>
            </a:r>
          </a:p>
          <a:p>
            <a:pPr lvl="1"/>
            <a:r>
              <a:rPr lang="en-US" sz="1500" dirty="0" smtClean="0"/>
              <a:t>0.7 (DEER EUL ID</a:t>
            </a:r>
            <a:r>
              <a:rPr lang="en-US" sz="1500" dirty="0" smtClean="0">
                <a:sym typeface="Wingdings" panose="05000000000000000000" pitchFamily="2" charset="2"/>
              </a:rPr>
              <a:t>:_____)</a:t>
            </a:r>
            <a:endParaRPr lang="en-US" sz="1500" dirty="0" smtClean="0"/>
          </a:p>
          <a:p>
            <a:pPr marL="274320" lvl="1" indent="0">
              <a:buNone/>
            </a:pPr>
            <a:endParaRPr lang="en-US" sz="1500" dirty="0" smtClean="0"/>
          </a:p>
          <a:p>
            <a:pPr marL="0" lvl="0" indent="0">
              <a:buNone/>
            </a:pPr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7509776" y="228600"/>
            <a:ext cx="1405624" cy="675134"/>
          </a:xfrm>
          <a:prstGeom prst="rect">
            <a:avLst/>
          </a:prstGeom>
          <a:solidFill>
            <a:srgbClr val="FFFFFE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16" descr="CalTF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152400"/>
            <a:ext cx="16002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51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Workpaper</a:t>
            </a:r>
            <a:r>
              <a:rPr lang="en-US" dirty="0" smtClean="0"/>
              <a:t> Methodology: Baseline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Baseline data collection</a:t>
            </a:r>
          </a:p>
          <a:p>
            <a:pPr lvl="1"/>
            <a:r>
              <a:rPr lang="en-US" dirty="0" smtClean="0"/>
              <a:t>Data collected, collection methodology, studies used, etc.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Baseline methodology</a:t>
            </a:r>
          </a:p>
          <a:p>
            <a:pPr lvl="1"/>
            <a:r>
              <a:rPr lang="en-US" dirty="0" smtClean="0"/>
              <a:t>Equations, descriptions, etc.</a:t>
            </a:r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i="1" dirty="0" smtClean="0"/>
          </a:p>
          <a:p>
            <a:pPr marL="274320" lvl="1" indent="0">
              <a:buNone/>
            </a:pPr>
            <a:r>
              <a:rPr lang="en-US" i="1" dirty="0" smtClean="0"/>
              <a:t>Add more slides if needed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19256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Workpaper</a:t>
            </a:r>
            <a:r>
              <a:rPr lang="en-US" dirty="0" smtClean="0"/>
              <a:t> Methodology: Measure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Measure data collection</a:t>
            </a:r>
          </a:p>
          <a:p>
            <a:pPr lvl="1"/>
            <a:r>
              <a:rPr lang="en-US" dirty="0" smtClean="0"/>
              <a:t>Data collected, collection methodology, studies used, etc.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Measure methodology</a:t>
            </a:r>
          </a:p>
          <a:p>
            <a:pPr lvl="1"/>
            <a:r>
              <a:rPr lang="en-US" dirty="0" smtClean="0"/>
              <a:t>Equations, descriptions, etc.</a:t>
            </a:r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i="1" dirty="0" smtClean="0"/>
          </a:p>
          <a:p>
            <a:pPr marL="274320" lvl="1" indent="0">
              <a:buNone/>
            </a:pPr>
            <a:r>
              <a:rPr lang="en-US" i="1" dirty="0" smtClean="0"/>
              <a:t>Add more slides if needed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53713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Table of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61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and Concerns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Abstract Review Comments from the Cal TF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endParaRPr lang="en-US" alt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Cal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TF comment 1</a:t>
            </a:r>
          </a:p>
          <a:p>
            <a:pPr lvl="1"/>
            <a:r>
              <a:rPr lang="en-US" altLang="en-US" dirty="0"/>
              <a:t>Description of how comment was addressed</a:t>
            </a:r>
          </a:p>
          <a:p>
            <a:pPr marL="742950" lvl="2" indent="-346075">
              <a:buFont typeface="Arial" panose="020B0604020202020204" pitchFamily="34" charset="0"/>
              <a:buChar char="•"/>
            </a:pP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Cal TF comment 2</a:t>
            </a:r>
          </a:p>
          <a:p>
            <a:pPr lvl="1"/>
            <a:r>
              <a:rPr lang="en-US" altLang="en-US" dirty="0"/>
              <a:t>Description of how comment was addressed</a:t>
            </a:r>
          </a:p>
          <a:p>
            <a:pPr lvl="1" indent="-346075">
              <a:buFont typeface="Arial" panose="020B0604020202020204" pitchFamily="34" charset="0"/>
              <a:buChar char="•"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  <a:buFont typeface="Arial" panose="020B0604020202020204" pitchFamily="34" charset="0"/>
              <a:buChar char="X"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Cal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TF comment 3</a:t>
            </a:r>
          </a:p>
          <a:p>
            <a:pPr lvl="1"/>
            <a:r>
              <a:rPr lang="en-US" altLang="en-US" dirty="0"/>
              <a:t>Explain why comment was not addressed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1491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5">
      <a:dk1>
        <a:srgbClr val="141313"/>
      </a:dk1>
      <a:lt1>
        <a:sysClr val="window" lastClr="FFFFFF"/>
      </a:lt1>
      <a:dk2>
        <a:srgbClr val="000B00"/>
      </a:dk2>
      <a:lt2>
        <a:srgbClr val="FFFFFE"/>
      </a:lt2>
      <a:accent1>
        <a:srgbClr val="F8C01B"/>
      </a:accent1>
      <a:accent2>
        <a:srgbClr val="CCB400"/>
      </a:accent2>
      <a:accent3>
        <a:srgbClr val="B79462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3736</TotalTime>
  <Words>347</Words>
  <Application>Microsoft Office PowerPoint</Application>
  <PresentationFormat>On-screen Show (4:3)</PresentationFormat>
  <Paragraphs>145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 Workpaper Title </vt:lpstr>
      <vt:lpstr>Presentation Overview</vt:lpstr>
      <vt:lpstr>Measure Description</vt:lpstr>
      <vt:lpstr>Measure Description</vt:lpstr>
      <vt:lpstr>Measure Description</vt:lpstr>
      <vt:lpstr>Workpaper Methodology: Baseline</vt:lpstr>
      <vt:lpstr>Workpaper Methodology: Measure</vt:lpstr>
      <vt:lpstr>Results</vt:lpstr>
      <vt:lpstr>Issues and Concerns</vt:lpstr>
      <vt:lpstr>Issues and Concerns – Other Comments</vt:lpstr>
      <vt:lpstr>Issues and Concerns – Future Updates</vt:lpstr>
      <vt:lpstr>Questions or Comments?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ASB</dc:creator>
  <cp:lastModifiedBy>Jenny Roecks</cp:lastModifiedBy>
  <cp:revision>55</cp:revision>
  <dcterms:created xsi:type="dcterms:W3CDTF">2014-07-29T23:26:12Z</dcterms:created>
  <dcterms:modified xsi:type="dcterms:W3CDTF">2014-10-31T23:39:57Z</dcterms:modified>
</cp:coreProperties>
</file>