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2"/>
  </p:notesMasterIdLst>
  <p:handoutMasterIdLst>
    <p:handoutMasterId r:id="rId43"/>
  </p:handoutMasterIdLst>
  <p:sldIdLst>
    <p:sldId id="256" r:id="rId2"/>
    <p:sldId id="277" r:id="rId3"/>
    <p:sldId id="278" r:id="rId4"/>
    <p:sldId id="279" r:id="rId5"/>
    <p:sldId id="316" r:id="rId6"/>
    <p:sldId id="315" r:id="rId7"/>
    <p:sldId id="317" r:id="rId8"/>
    <p:sldId id="318" r:id="rId9"/>
    <p:sldId id="288" r:id="rId10"/>
    <p:sldId id="287" r:id="rId11"/>
    <p:sldId id="289" r:id="rId12"/>
    <p:sldId id="276" r:id="rId13"/>
    <p:sldId id="290" r:id="rId14"/>
    <p:sldId id="301" r:id="rId15"/>
    <p:sldId id="291" r:id="rId16"/>
    <p:sldId id="303" r:id="rId17"/>
    <p:sldId id="292" r:id="rId18"/>
    <p:sldId id="302" r:id="rId19"/>
    <p:sldId id="293" r:id="rId20"/>
    <p:sldId id="312" r:id="rId21"/>
    <p:sldId id="294" r:id="rId22"/>
    <p:sldId id="311" r:id="rId23"/>
    <p:sldId id="295" r:id="rId24"/>
    <p:sldId id="310" r:id="rId25"/>
    <p:sldId id="297" r:id="rId26"/>
    <p:sldId id="304" r:id="rId27"/>
    <p:sldId id="296" r:id="rId28"/>
    <p:sldId id="305" r:id="rId29"/>
    <p:sldId id="300" r:id="rId30"/>
    <p:sldId id="306" r:id="rId31"/>
    <p:sldId id="299" r:id="rId32"/>
    <p:sldId id="307" r:id="rId33"/>
    <p:sldId id="298" r:id="rId34"/>
    <p:sldId id="308" r:id="rId35"/>
    <p:sldId id="313" r:id="rId36"/>
    <p:sldId id="314" r:id="rId37"/>
    <p:sldId id="320" r:id="rId38"/>
    <p:sldId id="321" r:id="rId39"/>
    <p:sldId id="322" r:id="rId40"/>
    <p:sldId id="319" r:id="rId41"/>
  </p:sldIdLst>
  <p:sldSz cx="9144000" cy="6858000" type="screen4x3"/>
  <p:notesSz cx="700405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6" userDrawn="1">
          <p15:clr>
            <a:srgbClr val="A4A3A4"/>
          </p15:clr>
        </p15:guide>
        <p15:guide id="2" pos="5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B79462"/>
    <a:srgbClr val="008800"/>
    <a:srgbClr val="648C61"/>
    <a:srgbClr val="C00000"/>
    <a:srgbClr val="7F7F00"/>
    <a:srgbClr val="B1722D"/>
    <a:srgbClr val="82FF82"/>
    <a:srgbClr val="F8C01B"/>
    <a:srgbClr val="73B6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75" autoAdjust="0"/>
    <p:restoredTop sz="92886" autoAdjust="0"/>
  </p:normalViewPr>
  <p:slideViewPr>
    <p:cSldViewPr>
      <p:cViewPr varScale="1">
        <p:scale>
          <a:sx n="37" d="100"/>
          <a:sy n="37" d="100"/>
        </p:scale>
        <p:origin x="1000" y="40"/>
      </p:cViewPr>
      <p:guideLst>
        <p:guide orient="horz" pos="3936"/>
        <p:guide pos="5568"/>
      </p:guideLst>
    </p:cSldViewPr>
  </p:slideViewPr>
  <p:outlineViewPr>
    <p:cViewPr>
      <p:scale>
        <a:sx n="50" d="100"/>
        <a:sy n="50" d="100"/>
      </p:scale>
      <p:origin x="42" y="2226"/>
    </p:cViewPr>
  </p:outlineViewPr>
  <p:notesTextViewPr>
    <p:cViewPr>
      <p:scale>
        <a:sx n="100" d="100"/>
        <a:sy n="100" d="100"/>
      </p:scale>
      <p:origin x="0" y="0"/>
    </p:cViewPr>
  </p:notesTextViewPr>
  <p:sorterViewPr>
    <p:cViewPr>
      <p:scale>
        <a:sx n="100" d="100"/>
        <a:sy n="100" d="100"/>
      </p:scale>
      <p:origin x="0" y="0"/>
    </p:cViewPr>
  </p:sorter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7163" y="0"/>
            <a:ext cx="3035300" cy="465138"/>
          </a:xfrm>
          <a:prstGeom prst="rect">
            <a:avLst/>
          </a:prstGeom>
        </p:spPr>
        <p:txBody>
          <a:bodyPr vert="horz" lIns="91440" tIns="45720" rIns="91440" bIns="45720" rtlCol="0"/>
          <a:lstStyle>
            <a:lvl1pPr algn="r">
              <a:defRPr sz="1200"/>
            </a:lvl1pPr>
          </a:lstStyle>
          <a:p>
            <a:fld id="{C46A2789-F3AF-A84B-870A-65AFA746DFEF}" type="datetimeFigureOut">
              <a:rPr lang="en-US" smtClean="0"/>
              <a:pPr/>
              <a:t>10/26/2017</a:t>
            </a:fld>
            <a:endParaRPr lang="en-US"/>
          </a:p>
        </p:txBody>
      </p:sp>
      <p:sp>
        <p:nvSpPr>
          <p:cNvPr id="4" name="Footer Placeholder 3"/>
          <p:cNvSpPr>
            <a:spLocks noGrp="1"/>
          </p:cNvSpPr>
          <p:nvPr>
            <p:ph type="ftr" sz="quarter" idx="2"/>
          </p:nvPr>
        </p:nvSpPr>
        <p:spPr>
          <a:xfrm>
            <a:off x="0" y="8829675"/>
            <a:ext cx="30353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7163" y="8829675"/>
            <a:ext cx="3035300" cy="465138"/>
          </a:xfrm>
          <a:prstGeom prst="rect">
            <a:avLst/>
          </a:prstGeom>
        </p:spPr>
        <p:txBody>
          <a:bodyPr vert="horz" lIns="91440" tIns="45720" rIns="91440" bIns="45720" rtlCol="0" anchor="b"/>
          <a:lstStyle>
            <a:lvl1pPr algn="r">
              <a:defRPr sz="1200"/>
            </a:lvl1pPr>
          </a:lstStyle>
          <a:p>
            <a:fld id="{BA419A2B-66C4-8443-B266-E23372DFFC69}" type="slidenum">
              <a:rPr lang="en-US" smtClean="0"/>
              <a:pPr/>
              <a:t>‹#›</a:t>
            </a:fld>
            <a:endParaRPr lang="en-US"/>
          </a:p>
        </p:txBody>
      </p:sp>
    </p:spTree>
    <p:extLst>
      <p:ext uri="{BB962C8B-B14F-4D97-AF65-F5344CB8AC3E}">
        <p14:creationId xmlns:p14="http://schemas.microsoft.com/office/powerpoint/2010/main" val="999143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820"/>
          </a:xfrm>
          <a:prstGeom prst="rect">
            <a:avLst/>
          </a:prstGeom>
        </p:spPr>
        <p:txBody>
          <a:bodyPr vert="horz" lIns="93141" tIns="46570" rIns="93141" bIns="46570" rtlCol="0"/>
          <a:lstStyle>
            <a:lvl1pPr algn="l">
              <a:defRPr sz="1200"/>
            </a:lvl1pPr>
          </a:lstStyle>
          <a:p>
            <a:endParaRPr lang="en-US"/>
          </a:p>
        </p:txBody>
      </p:sp>
      <p:sp>
        <p:nvSpPr>
          <p:cNvPr id="3" name="Date Placeholder 2"/>
          <p:cNvSpPr>
            <a:spLocks noGrp="1"/>
          </p:cNvSpPr>
          <p:nvPr>
            <p:ph type="dt" idx="1"/>
          </p:nvPr>
        </p:nvSpPr>
        <p:spPr>
          <a:xfrm>
            <a:off x="3967341" y="0"/>
            <a:ext cx="3035088" cy="464820"/>
          </a:xfrm>
          <a:prstGeom prst="rect">
            <a:avLst/>
          </a:prstGeom>
        </p:spPr>
        <p:txBody>
          <a:bodyPr vert="horz" lIns="93141" tIns="46570" rIns="93141" bIns="46570" rtlCol="0"/>
          <a:lstStyle>
            <a:lvl1pPr algn="r">
              <a:defRPr sz="1200"/>
            </a:lvl1pPr>
          </a:lstStyle>
          <a:p>
            <a:fld id="{6D845599-701A-4FA0-8027-36496C7B95F1}" type="datetimeFigureOut">
              <a:rPr lang="en-US" smtClean="0"/>
              <a:pPr/>
              <a:t>10/26/2017</a:t>
            </a:fld>
            <a:endParaRPr lang="en-US"/>
          </a:p>
        </p:txBody>
      </p:sp>
      <p:sp>
        <p:nvSpPr>
          <p:cNvPr id="4" name="Slide Image Placeholder 3"/>
          <p:cNvSpPr>
            <a:spLocks noGrp="1" noRot="1" noChangeAspect="1"/>
          </p:cNvSpPr>
          <p:nvPr>
            <p:ph type="sldImg" idx="2"/>
          </p:nvPr>
        </p:nvSpPr>
        <p:spPr>
          <a:xfrm>
            <a:off x="1177925" y="696913"/>
            <a:ext cx="4648200" cy="3486150"/>
          </a:xfrm>
          <a:prstGeom prst="rect">
            <a:avLst/>
          </a:prstGeom>
          <a:noFill/>
          <a:ln w="12700">
            <a:solidFill>
              <a:prstClr val="black"/>
            </a:solidFill>
          </a:ln>
        </p:spPr>
        <p:txBody>
          <a:bodyPr vert="horz" lIns="93141" tIns="46570" rIns="93141" bIns="46570" rtlCol="0" anchor="ctr"/>
          <a:lstStyle/>
          <a:p>
            <a:endParaRPr lang="en-US"/>
          </a:p>
        </p:txBody>
      </p:sp>
      <p:sp>
        <p:nvSpPr>
          <p:cNvPr id="5" name="Notes Placeholder 4"/>
          <p:cNvSpPr>
            <a:spLocks noGrp="1"/>
          </p:cNvSpPr>
          <p:nvPr>
            <p:ph type="body" sz="quarter" idx="3"/>
          </p:nvPr>
        </p:nvSpPr>
        <p:spPr>
          <a:xfrm>
            <a:off x="700405" y="4415790"/>
            <a:ext cx="5603240" cy="4183380"/>
          </a:xfrm>
          <a:prstGeom prst="rect">
            <a:avLst/>
          </a:prstGeom>
        </p:spPr>
        <p:txBody>
          <a:bodyPr vert="horz" lIns="93141" tIns="46570" rIns="93141" bIns="465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5088" cy="464820"/>
          </a:xfrm>
          <a:prstGeom prst="rect">
            <a:avLst/>
          </a:prstGeom>
        </p:spPr>
        <p:txBody>
          <a:bodyPr vert="horz" lIns="93141" tIns="46570" rIns="93141" bIns="46570"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9967"/>
            <a:ext cx="3035088" cy="464820"/>
          </a:xfrm>
          <a:prstGeom prst="rect">
            <a:avLst/>
          </a:prstGeom>
        </p:spPr>
        <p:txBody>
          <a:bodyPr vert="horz" lIns="93141" tIns="46570" rIns="93141" bIns="46570" rtlCol="0" anchor="b"/>
          <a:lstStyle>
            <a:lvl1pPr algn="r">
              <a:defRPr sz="1200"/>
            </a:lvl1pPr>
          </a:lstStyle>
          <a:p>
            <a:fld id="{925D742C-688D-4DB5-939F-8AEE1CF531A6}" type="slidenum">
              <a:rPr lang="en-US" smtClean="0"/>
              <a:pPr/>
              <a:t>‹#›</a:t>
            </a:fld>
            <a:endParaRPr lang="en-US"/>
          </a:p>
        </p:txBody>
      </p:sp>
    </p:spTree>
    <p:extLst>
      <p:ext uri="{BB962C8B-B14F-4D97-AF65-F5344CB8AC3E}">
        <p14:creationId xmlns:p14="http://schemas.microsoft.com/office/powerpoint/2010/main" val="29975756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5D742C-688D-4DB5-939F-8AEE1CF531A6}" type="slidenum">
              <a:rPr lang="en-US" smtClean="0"/>
              <a:pPr/>
              <a:t>1</a:t>
            </a:fld>
            <a:endParaRPr lang="en-US"/>
          </a:p>
        </p:txBody>
      </p:sp>
    </p:spTree>
    <p:extLst>
      <p:ext uri="{BB962C8B-B14F-4D97-AF65-F5344CB8AC3E}">
        <p14:creationId xmlns:p14="http://schemas.microsoft.com/office/powerpoint/2010/main" val="4009483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365 days/year is reasonable because it is a weighted average value that is based upon best available data; it takes into account all building types that have kitchens and survey data (2014 CEC study) to show operating days.  The result shows that hours/day that is represented as </a:t>
            </a:r>
            <a:r>
              <a:rPr lang="en-US" dirty="0" err="1"/>
              <a:t>equiv</a:t>
            </a:r>
            <a:r>
              <a:rPr lang="en-US" dirty="0"/>
              <a:t> of 365 d/yr is conservative.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a:t>
            </a:r>
            <a:r>
              <a:rPr lang="en-US" dirty="0" err="1"/>
              <a:t>combi</a:t>
            </a:r>
            <a:r>
              <a:rPr lang="en-US" dirty="0"/>
              <a:t> ovens, there is a greater variation between AutoQuotes pricing and street (online dealer) pricing from brand to brand than is typically seen for other categories of equipment. This is due to the different marketing strategy for this largely imported technology in comparison to the predominantly domestic manufacturing associated with other types of equipment. For this reason, the average discount applied to the published list prices in AutoQuotes is not a good indicator of </a:t>
            </a:r>
            <a:r>
              <a:rPr lang="en-US" dirty="0" err="1"/>
              <a:t>combi</a:t>
            </a:r>
            <a:r>
              <a:rPr lang="en-US" dirty="0"/>
              <a:t> oven incremental measure pricing.</a:t>
            </a:r>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13</a:t>
            </a:fld>
            <a:endParaRPr lang="en-US"/>
          </a:p>
        </p:txBody>
      </p:sp>
    </p:spTree>
    <p:extLst>
      <p:ext uri="{BB962C8B-B14F-4D97-AF65-F5344CB8AC3E}">
        <p14:creationId xmlns:p14="http://schemas.microsoft.com/office/powerpoint/2010/main" val="2706338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including text descriptions because these get long.</a:t>
            </a:r>
          </a:p>
          <a:p>
            <a:r>
              <a:rPr lang="en-US" dirty="0"/>
              <a:t>Consider adding:  High Impact measure?; “Effects life cycle savings?”, Changed Cost?, Changed TRC?</a:t>
            </a:r>
          </a:p>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14</a:t>
            </a:fld>
            <a:endParaRPr lang="en-US"/>
          </a:p>
        </p:txBody>
      </p:sp>
    </p:spTree>
    <p:extLst>
      <p:ext uri="{BB962C8B-B14F-4D97-AF65-F5344CB8AC3E}">
        <p14:creationId xmlns:p14="http://schemas.microsoft.com/office/powerpoint/2010/main" val="132877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irregularity of cost decrease and TRC decrease is caused by error in SCG reported “claim” cost for a 3-foot griddle (3x).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365 days/year is reasonable because it is a weighted average value that is based upon best available data; it takes into account all building types that have kitchens and survey data (2014 CEC study) to show operating days.  The result shows that hours/day that is represented as </a:t>
            </a:r>
            <a:r>
              <a:rPr lang="en-US" dirty="0" err="1"/>
              <a:t>equiv</a:t>
            </a:r>
            <a:r>
              <a:rPr lang="en-US" dirty="0"/>
              <a:t> of 365 d/</a:t>
            </a:r>
            <a:r>
              <a:rPr lang="en-US" dirty="0" err="1"/>
              <a:t>yr</a:t>
            </a:r>
            <a:r>
              <a:rPr lang="en-US" dirty="0"/>
              <a:t> is conservative.</a:t>
            </a:r>
          </a:p>
        </p:txBody>
      </p:sp>
      <p:sp>
        <p:nvSpPr>
          <p:cNvPr id="4" name="Slide Number Placeholder 3"/>
          <p:cNvSpPr>
            <a:spLocks noGrp="1"/>
          </p:cNvSpPr>
          <p:nvPr>
            <p:ph type="sldNum" sz="quarter" idx="10"/>
          </p:nvPr>
        </p:nvSpPr>
        <p:spPr/>
        <p:txBody>
          <a:bodyPr/>
          <a:lstStyle/>
          <a:p>
            <a:fld id="{925D742C-688D-4DB5-939F-8AEE1CF531A6}" type="slidenum">
              <a:rPr lang="en-US" smtClean="0"/>
              <a:pPr/>
              <a:t>15</a:t>
            </a:fld>
            <a:endParaRPr lang="en-US"/>
          </a:p>
        </p:txBody>
      </p:sp>
    </p:spTree>
    <p:extLst>
      <p:ext uri="{BB962C8B-B14F-4D97-AF65-F5344CB8AC3E}">
        <p14:creationId xmlns:p14="http://schemas.microsoft.com/office/powerpoint/2010/main" val="453133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including text descriptions because these get long.</a:t>
            </a:r>
          </a:p>
          <a:p>
            <a:r>
              <a:rPr lang="en-US" dirty="0"/>
              <a:t>Consider adding:  High Impact measure?; “Effects life cycle savings?”, Changed Cost?, Changed TRC?</a:t>
            </a:r>
          </a:p>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16</a:t>
            </a:fld>
            <a:endParaRPr lang="en-US"/>
          </a:p>
        </p:txBody>
      </p:sp>
    </p:spTree>
    <p:extLst>
      <p:ext uri="{BB962C8B-B14F-4D97-AF65-F5344CB8AC3E}">
        <p14:creationId xmlns:p14="http://schemas.microsoft.com/office/powerpoint/2010/main" val="3192798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17</a:t>
            </a:fld>
            <a:endParaRPr lang="en-US"/>
          </a:p>
        </p:txBody>
      </p:sp>
    </p:spTree>
    <p:extLst>
      <p:ext uri="{BB962C8B-B14F-4D97-AF65-F5344CB8AC3E}">
        <p14:creationId xmlns:p14="http://schemas.microsoft.com/office/powerpoint/2010/main" val="61658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including text descriptions because these get long.</a:t>
            </a:r>
          </a:p>
          <a:p>
            <a:r>
              <a:rPr lang="en-US" dirty="0"/>
              <a:t>Consider adding:  High Impact measure?; “Effects life cycle savings?”, Changed Cost?, Changed TRC?</a:t>
            </a:r>
          </a:p>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18</a:t>
            </a:fld>
            <a:endParaRPr lang="en-US"/>
          </a:p>
        </p:txBody>
      </p:sp>
    </p:spTree>
    <p:extLst>
      <p:ext uri="{BB962C8B-B14F-4D97-AF65-F5344CB8AC3E}">
        <p14:creationId xmlns:p14="http://schemas.microsoft.com/office/powerpoint/2010/main" val="763464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19</a:t>
            </a:fld>
            <a:endParaRPr lang="en-US"/>
          </a:p>
        </p:txBody>
      </p:sp>
    </p:spTree>
    <p:extLst>
      <p:ext uri="{BB962C8B-B14F-4D97-AF65-F5344CB8AC3E}">
        <p14:creationId xmlns:p14="http://schemas.microsoft.com/office/powerpoint/2010/main" val="1653830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including text descriptions because these get long.</a:t>
            </a:r>
          </a:p>
          <a:p>
            <a:r>
              <a:rPr lang="en-US" dirty="0"/>
              <a:t>Consider adding:  High Impact measure?; “Effects life cycle savings?”, Changed Cost?, Changed TRC?</a:t>
            </a:r>
          </a:p>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20</a:t>
            </a:fld>
            <a:endParaRPr lang="en-US"/>
          </a:p>
        </p:txBody>
      </p:sp>
    </p:spTree>
    <p:extLst>
      <p:ext uri="{BB962C8B-B14F-4D97-AF65-F5344CB8AC3E}">
        <p14:creationId xmlns:p14="http://schemas.microsoft.com/office/powerpoint/2010/main" val="1856775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21</a:t>
            </a:fld>
            <a:endParaRPr lang="en-US"/>
          </a:p>
        </p:txBody>
      </p:sp>
    </p:spTree>
    <p:extLst>
      <p:ext uri="{BB962C8B-B14F-4D97-AF65-F5344CB8AC3E}">
        <p14:creationId xmlns:p14="http://schemas.microsoft.com/office/powerpoint/2010/main" val="1191974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including text descriptions because these get long.</a:t>
            </a:r>
          </a:p>
          <a:p>
            <a:r>
              <a:rPr lang="en-US" dirty="0"/>
              <a:t>Consider adding:  High Impact measure?; “Effects life cycle savings?”, Changed Cost?, Changed TRC?</a:t>
            </a:r>
          </a:p>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22</a:t>
            </a:fld>
            <a:endParaRPr lang="en-US"/>
          </a:p>
        </p:txBody>
      </p:sp>
    </p:spTree>
    <p:extLst>
      <p:ext uri="{BB962C8B-B14F-4D97-AF65-F5344CB8AC3E}">
        <p14:creationId xmlns:p14="http://schemas.microsoft.com/office/powerpoint/2010/main" val="4080814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5</a:t>
            </a:fld>
            <a:endParaRPr lang="en-US"/>
          </a:p>
        </p:txBody>
      </p:sp>
    </p:spTree>
    <p:extLst>
      <p:ext uri="{BB962C8B-B14F-4D97-AF65-F5344CB8AC3E}">
        <p14:creationId xmlns:p14="http://schemas.microsoft.com/office/powerpoint/2010/main" val="3670775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23</a:t>
            </a:fld>
            <a:endParaRPr lang="en-US"/>
          </a:p>
        </p:txBody>
      </p:sp>
    </p:spTree>
    <p:extLst>
      <p:ext uri="{BB962C8B-B14F-4D97-AF65-F5344CB8AC3E}">
        <p14:creationId xmlns:p14="http://schemas.microsoft.com/office/powerpoint/2010/main" val="1393807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including text descriptions because these get long.</a:t>
            </a:r>
          </a:p>
          <a:p>
            <a:r>
              <a:rPr lang="en-US" dirty="0"/>
              <a:t>Consider adding:  High Impact measure?; “Effects life cycle savings?”, Changed Cost?, Changed TRC?</a:t>
            </a:r>
          </a:p>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24</a:t>
            </a:fld>
            <a:endParaRPr lang="en-US"/>
          </a:p>
        </p:txBody>
      </p:sp>
    </p:spTree>
    <p:extLst>
      <p:ext uri="{BB962C8B-B14F-4D97-AF65-F5344CB8AC3E}">
        <p14:creationId xmlns:p14="http://schemas.microsoft.com/office/powerpoint/2010/main" val="1807929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25</a:t>
            </a:fld>
            <a:endParaRPr lang="en-US"/>
          </a:p>
        </p:txBody>
      </p:sp>
    </p:spTree>
    <p:extLst>
      <p:ext uri="{BB962C8B-B14F-4D97-AF65-F5344CB8AC3E}">
        <p14:creationId xmlns:p14="http://schemas.microsoft.com/office/powerpoint/2010/main" val="517144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including text descriptions because these get long.</a:t>
            </a:r>
          </a:p>
          <a:p>
            <a:r>
              <a:rPr lang="en-US" dirty="0"/>
              <a:t>Consider adding:  High Impact measure?; “Effects life cycle savings?”, Changed Cost?, Changed TRC?</a:t>
            </a:r>
          </a:p>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26</a:t>
            </a:fld>
            <a:endParaRPr lang="en-US"/>
          </a:p>
        </p:txBody>
      </p:sp>
    </p:spTree>
    <p:extLst>
      <p:ext uri="{BB962C8B-B14F-4D97-AF65-F5344CB8AC3E}">
        <p14:creationId xmlns:p14="http://schemas.microsoft.com/office/powerpoint/2010/main" val="321183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2014 update with PG&amp;E and SCE showed that this was the most current data (71 </a:t>
            </a:r>
            <a:r>
              <a:rPr lang="en-US" dirty="0" err="1"/>
              <a:t>lbs</a:t>
            </a:r>
            <a:r>
              <a:rPr lang="en-US" dirty="0"/>
              <a:t>/</a:t>
            </a:r>
            <a:r>
              <a:rPr lang="en-US" dirty="0" err="1"/>
              <a:t>yr</a:t>
            </a:r>
            <a:r>
              <a:rPr lang="en-US" dirty="0"/>
              <a:t> – electric)</a:t>
            </a:r>
          </a:p>
        </p:txBody>
      </p:sp>
      <p:sp>
        <p:nvSpPr>
          <p:cNvPr id="4" name="Slide Number Placeholder 3"/>
          <p:cNvSpPr>
            <a:spLocks noGrp="1"/>
          </p:cNvSpPr>
          <p:nvPr>
            <p:ph type="sldNum" sz="quarter" idx="10"/>
          </p:nvPr>
        </p:nvSpPr>
        <p:spPr/>
        <p:txBody>
          <a:bodyPr/>
          <a:lstStyle/>
          <a:p>
            <a:fld id="{925D742C-688D-4DB5-939F-8AEE1CF531A6}" type="slidenum">
              <a:rPr lang="en-US" smtClean="0"/>
              <a:pPr/>
              <a:t>27</a:t>
            </a:fld>
            <a:endParaRPr lang="en-US"/>
          </a:p>
        </p:txBody>
      </p:sp>
    </p:spTree>
    <p:extLst>
      <p:ext uri="{BB962C8B-B14F-4D97-AF65-F5344CB8AC3E}">
        <p14:creationId xmlns:p14="http://schemas.microsoft.com/office/powerpoint/2010/main" val="2646050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including text descriptions because these get long.</a:t>
            </a:r>
          </a:p>
          <a:p>
            <a:r>
              <a:rPr lang="en-US" dirty="0"/>
              <a:t>Consider adding:  High Impact measure?; “Effects life cycle savings?”, Changed Cost?, Changed TRC?</a:t>
            </a:r>
          </a:p>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28</a:t>
            </a:fld>
            <a:endParaRPr lang="en-US"/>
          </a:p>
        </p:txBody>
      </p:sp>
    </p:spTree>
    <p:extLst>
      <p:ext uri="{BB962C8B-B14F-4D97-AF65-F5344CB8AC3E}">
        <p14:creationId xmlns:p14="http://schemas.microsoft.com/office/powerpoint/2010/main" val="3406777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SCE cost difference is cause by what looks like an error in the Claims data.  Costs are very high</a:t>
            </a:r>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29</a:t>
            </a:fld>
            <a:endParaRPr lang="en-US"/>
          </a:p>
        </p:txBody>
      </p:sp>
    </p:spTree>
    <p:extLst>
      <p:ext uri="{BB962C8B-B14F-4D97-AF65-F5344CB8AC3E}">
        <p14:creationId xmlns:p14="http://schemas.microsoft.com/office/powerpoint/2010/main" val="2149519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including text descriptions because these get long.</a:t>
            </a:r>
          </a:p>
          <a:p>
            <a:r>
              <a:rPr lang="en-US" dirty="0"/>
              <a:t>Consider adding:  High Impact measure?; “Effects life cycle savings?”, Changed Cost?, Changed TRC?</a:t>
            </a:r>
          </a:p>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30</a:t>
            </a:fld>
            <a:endParaRPr lang="en-US"/>
          </a:p>
        </p:txBody>
      </p:sp>
    </p:spTree>
    <p:extLst>
      <p:ext uri="{BB962C8B-B14F-4D97-AF65-F5344CB8AC3E}">
        <p14:creationId xmlns:p14="http://schemas.microsoft.com/office/powerpoint/2010/main" val="180094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31</a:t>
            </a:fld>
            <a:endParaRPr lang="en-US"/>
          </a:p>
        </p:txBody>
      </p:sp>
    </p:spTree>
    <p:extLst>
      <p:ext uri="{BB962C8B-B14F-4D97-AF65-F5344CB8AC3E}">
        <p14:creationId xmlns:p14="http://schemas.microsoft.com/office/powerpoint/2010/main" val="2795596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including text descriptions because these get long.</a:t>
            </a:r>
          </a:p>
          <a:p>
            <a:r>
              <a:rPr lang="en-US" dirty="0"/>
              <a:t>Consider adding:  High Impact measure?; “Effects life cycle savings?”, Changed Cost?, Changed TRC?</a:t>
            </a:r>
          </a:p>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32</a:t>
            </a:fld>
            <a:endParaRPr lang="en-US"/>
          </a:p>
        </p:txBody>
      </p:sp>
    </p:spTree>
    <p:extLst>
      <p:ext uri="{BB962C8B-B14F-4D97-AF65-F5344CB8AC3E}">
        <p14:creationId xmlns:p14="http://schemas.microsoft.com/office/powerpoint/2010/main" val="254439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Total and % of Measure are only different due to MCE impacts.</a:t>
            </a:r>
          </a:p>
        </p:txBody>
      </p:sp>
      <p:sp>
        <p:nvSpPr>
          <p:cNvPr id="4" name="Slide Number Placeholder 3"/>
          <p:cNvSpPr>
            <a:spLocks noGrp="1"/>
          </p:cNvSpPr>
          <p:nvPr>
            <p:ph type="sldNum" sz="quarter" idx="10"/>
          </p:nvPr>
        </p:nvSpPr>
        <p:spPr/>
        <p:txBody>
          <a:bodyPr/>
          <a:lstStyle/>
          <a:p>
            <a:fld id="{925D742C-688D-4DB5-939F-8AEE1CF531A6}" type="slidenum">
              <a:rPr lang="en-US" smtClean="0"/>
              <a:pPr/>
              <a:t>6</a:t>
            </a:fld>
            <a:endParaRPr lang="en-US"/>
          </a:p>
        </p:txBody>
      </p:sp>
    </p:spTree>
    <p:extLst>
      <p:ext uri="{BB962C8B-B14F-4D97-AF65-F5344CB8AC3E}">
        <p14:creationId xmlns:p14="http://schemas.microsoft.com/office/powerpoint/2010/main" val="512639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33</a:t>
            </a:fld>
            <a:endParaRPr lang="en-US"/>
          </a:p>
        </p:txBody>
      </p:sp>
    </p:spTree>
    <p:extLst>
      <p:ext uri="{BB962C8B-B14F-4D97-AF65-F5344CB8AC3E}">
        <p14:creationId xmlns:p14="http://schemas.microsoft.com/office/powerpoint/2010/main" val="2884528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including text descriptions because these get long.</a:t>
            </a:r>
          </a:p>
          <a:p>
            <a:r>
              <a:rPr lang="en-US" dirty="0"/>
              <a:t>Consider adding:  High Impact measure?; “Effects life cycle savings?”, Changed Cost?, Changed TRC?</a:t>
            </a:r>
          </a:p>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34</a:t>
            </a:fld>
            <a:endParaRPr lang="en-US"/>
          </a:p>
        </p:txBody>
      </p:sp>
    </p:spTree>
    <p:extLst>
      <p:ext uri="{BB962C8B-B14F-4D97-AF65-F5344CB8AC3E}">
        <p14:creationId xmlns:p14="http://schemas.microsoft.com/office/powerpoint/2010/main" val="1434765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35</a:t>
            </a:fld>
            <a:endParaRPr lang="en-US"/>
          </a:p>
        </p:txBody>
      </p:sp>
    </p:spTree>
    <p:extLst>
      <p:ext uri="{BB962C8B-B14F-4D97-AF65-F5344CB8AC3E}">
        <p14:creationId xmlns:p14="http://schemas.microsoft.com/office/powerpoint/2010/main" val="2334593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36</a:t>
            </a:fld>
            <a:endParaRPr lang="en-US"/>
          </a:p>
        </p:txBody>
      </p:sp>
    </p:spTree>
    <p:extLst>
      <p:ext uri="{BB962C8B-B14F-4D97-AF65-F5344CB8AC3E}">
        <p14:creationId xmlns:p14="http://schemas.microsoft.com/office/powerpoint/2010/main" val="3288835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38</a:t>
            </a:fld>
            <a:endParaRPr lang="en-US"/>
          </a:p>
        </p:txBody>
      </p:sp>
    </p:spTree>
    <p:extLst>
      <p:ext uri="{BB962C8B-B14F-4D97-AF65-F5344CB8AC3E}">
        <p14:creationId xmlns:p14="http://schemas.microsoft.com/office/powerpoint/2010/main" val="2361646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 Qualified products are getting stronger (more efficient)</a:t>
            </a:r>
          </a:p>
        </p:txBody>
      </p:sp>
      <p:sp>
        <p:nvSpPr>
          <p:cNvPr id="4" name="Slide Number Placeholder 3"/>
          <p:cNvSpPr>
            <a:spLocks noGrp="1"/>
          </p:cNvSpPr>
          <p:nvPr>
            <p:ph type="sldNum" sz="quarter" idx="10"/>
          </p:nvPr>
        </p:nvSpPr>
        <p:spPr/>
        <p:txBody>
          <a:bodyPr/>
          <a:lstStyle/>
          <a:p>
            <a:fld id="{925D742C-688D-4DB5-939F-8AEE1CF531A6}" type="slidenum">
              <a:rPr lang="en-US" smtClean="0"/>
              <a:pPr/>
              <a:t>40</a:t>
            </a:fld>
            <a:endParaRPr lang="en-US"/>
          </a:p>
        </p:txBody>
      </p:sp>
    </p:spTree>
    <p:extLst>
      <p:ext uri="{BB962C8B-B14F-4D97-AF65-F5344CB8AC3E}">
        <p14:creationId xmlns:p14="http://schemas.microsoft.com/office/powerpoint/2010/main" val="103708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7</a:t>
            </a:fld>
            <a:endParaRPr lang="en-US"/>
          </a:p>
        </p:txBody>
      </p:sp>
    </p:spTree>
    <p:extLst>
      <p:ext uri="{BB962C8B-B14F-4D97-AF65-F5344CB8AC3E}">
        <p14:creationId xmlns:p14="http://schemas.microsoft.com/office/powerpoint/2010/main" val="800587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Total and % of Measure are only different due to MCE impacts.</a:t>
            </a:r>
          </a:p>
        </p:txBody>
      </p:sp>
      <p:sp>
        <p:nvSpPr>
          <p:cNvPr id="4" name="Slide Number Placeholder 3"/>
          <p:cNvSpPr>
            <a:spLocks noGrp="1"/>
          </p:cNvSpPr>
          <p:nvPr>
            <p:ph type="sldNum" sz="quarter" idx="10"/>
          </p:nvPr>
        </p:nvSpPr>
        <p:spPr/>
        <p:txBody>
          <a:bodyPr/>
          <a:lstStyle/>
          <a:p>
            <a:fld id="{925D742C-688D-4DB5-939F-8AEE1CF531A6}" type="slidenum">
              <a:rPr lang="en-US" smtClean="0"/>
              <a:pPr/>
              <a:t>8</a:t>
            </a:fld>
            <a:endParaRPr lang="en-US"/>
          </a:p>
        </p:txBody>
      </p:sp>
    </p:spTree>
    <p:extLst>
      <p:ext uri="{BB962C8B-B14F-4D97-AF65-F5344CB8AC3E}">
        <p14:creationId xmlns:p14="http://schemas.microsoft.com/office/powerpoint/2010/main" val="1055133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9</a:t>
            </a:fld>
            <a:endParaRPr lang="en-US"/>
          </a:p>
        </p:txBody>
      </p:sp>
    </p:spTree>
    <p:extLst>
      <p:ext uri="{BB962C8B-B14F-4D97-AF65-F5344CB8AC3E}">
        <p14:creationId xmlns:p14="http://schemas.microsoft.com/office/powerpoint/2010/main" val="357589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10</a:t>
            </a:fld>
            <a:endParaRPr lang="en-US"/>
          </a:p>
        </p:txBody>
      </p:sp>
    </p:spTree>
    <p:extLst>
      <p:ext uri="{BB962C8B-B14F-4D97-AF65-F5344CB8AC3E}">
        <p14:creationId xmlns:p14="http://schemas.microsoft.com/office/powerpoint/2010/main" val="87534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Gallons/rack per day is the most significant driver of savings; uncertainty is higher in this variable then any other by far.</a:t>
            </a:r>
          </a:p>
        </p:txBody>
      </p:sp>
      <p:sp>
        <p:nvSpPr>
          <p:cNvPr id="4" name="Slide Number Placeholder 3"/>
          <p:cNvSpPr>
            <a:spLocks noGrp="1"/>
          </p:cNvSpPr>
          <p:nvPr>
            <p:ph type="sldNum" sz="quarter" idx="10"/>
          </p:nvPr>
        </p:nvSpPr>
        <p:spPr/>
        <p:txBody>
          <a:bodyPr/>
          <a:lstStyle/>
          <a:p>
            <a:fld id="{925D742C-688D-4DB5-939F-8AEE1CF531A6}" type="slidenum">
              <a:rPr lang="en-US" smtClean="0"/>
              <a:pPr/>
              <a:t>11</a:t>
            </a:fld>
            <a:endParaRPr lang="en-US"/>
          </a:p>
        </p:txBody>
      </p:sp>
    </p:spTree>
    <p:extLst>
      <p:ext uri="{BB962C8B-B14F-4D97-AF65-F5344CB8AC3E}">
        <p14:creationId xmlns:p14="http://schemas.microsoft.com/office/powerpoint/2010/main" val="2534867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including text descriptions because these get long.</a:t>
            </a:r>
          </a:p>
          <a:p>
            <a:r>
              <a:rPr lang="en-US" dirty="0"/>
              <a:t>Consider adding:  High Impact measure?; “Effects life cycle savings?”, Changed Cost?, Changed TRC?</a:t>
            </a:r>
          </a:p>
          <a:p>
            <a:endParaRPr lang="en-US" dirty="0"/>
          </a:p>
          <a:p>
            <a:endParaRPr lang="en-US" dirty="0"/>
          </a:p>
        </p:txBody>
      </p:sp>
      <p:sp>
        <p:nvSpPr>
          <p:cNvPr id="4" name="Slide Number Placeholder 3"/>
          <p:cNvSpPr>
            <a:spLocks noGrp="1"/>
          </p:cNvSpPr>
          <p:nvPr>
            <p:ph type="sldNum" sz="quarter" idx="10"/>
          </p:nvPr>
        </p:nvSpPr>
        <p:spPr/>
        <p:txBody>
          <a:bodyPr/>
          <a:lstStyle/>
          <a:p>
            <a:fld id="{925D742C-688D-4DB5-939F-8AEE1CF531A6}" type="slidenum">
              <a:rPr lang="en-US" smtClean="0"/>
              <a:pPr/>
              <a:t>12</a:t>
            </a:fld>
            <a:endParaRPr lang="en-US"/>
          </a:p>
        </p:txBody>
      </p:sp>
    </p:spTree>
    <p:extLst>
      <p:ext uri="{BB962C8B-B14F-4D97-AF65-F5344CB8AC3E}">
        <p14:creationId xmlns:p14="http://schemas.microsoft.com/office/powerpoint/2010/main" val="3316752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447800" y="4876800"/>
            <a:ext cx="6480174" cy="838200"/>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a:t>Title</a:t>
            </a:r>
          </a:p>
        </p:txBody>
      </p:sp>
      <p:sp>
        <p:nvSpPr>
          <p:cNvPr id="4" name="Date Placeholder 3"/>
          <p:cNvSpPr>
            <a:spLocks noGrp="1"/>
          </p:cNvSpPr>
          <p:nvPr>
            <p:ph type="dt" sz="half" idx="10"/>
          </p:nvPr>
        </p:nvSpPr>
        <p:spPr/>
        <p:txBody>
          <a:bodyPr/>
          <a:lstStyle/>
          <a:p>
            <a:fld id="{15EE9805-B75C-EE43-AA2A-06D61467EE75}" type="datetime1">
              <a:rPr lang="en-US" smtClean="0"/>
              <a:t>10/26/2017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09A63E0-9C55-41FE-BE94-C73968ED251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pic>
        <p:nvPicPr>
          <p:cNvPr id="20" name="Picture 19" descr="CalTF_Logo_2x2.png"/>
          <p:cNvPicPr>
            <a:picLocks noChangeAspect="1"/>
          </p:cNvPicPr>
          <p:nvPr userDrawn="1"/>
        </p:nvPicPr>
        <p:blipFill>
          <a:blip r:embed="rId2"/>
          <a:stretch>
            <a:fillRect/>
          </a:stretch>
        </p:blipFill>
        <p:spPr>
          <a:xfrm>
            <a:off x="3429000" y="2819400"/>
            <a:ext cx="2286000" cy="2286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09A63E0-9C55-41FE-BE94-C73968ED251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1106801-06D8-AE44-9D1D-EF3C47EF20CA}" type="datetime1">
              <a:rPr lang="en-US" smtClean="0"/>
              <a:t>10/26/2017</a:t>
            </a:fld>
            <a:endParaRPr lang="en-US"/>
          </a:p>
        </p:txBody>
      </p:sp>
      <p:sp>
        <p:nvSpPr>
          <p:cNvPr id="5" name="Footer Placeholder 4"/>
          <p:cNvSpPr>
            <a:spLocks noGrp="1"/>
          </p:cNvSpPr>
          <p:nvPr>
            <p:ph type="ftr" sz="quarter" idx="11"/>
          </p:nvPr>
        </p:nvSpPr>
        <p:spPr/>
        <p:txBody>
          <a:bodyPr/>
          <a:lstStyle/>
          <a:p>
            <a:r>
              <a:rPr lang="en-US"/>
              <a:t>Title</a:t>
            </a:r>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pic>
        <p:nvPicPr>
          <p:cNvPr id="16" name="Picture 15" descr="CalTF_Logo.png"/>
          <p:cNvPicPr>
            <a:picLocks noChangeAspect="1"/>
          </p:cNvPicPr>
          <p:nvPr userDrawn="1"/>
        </p:nvPicPr>
        <p:blipFill>
          <a:blip r:embed="rId2"/>
          <a:stretch>
            <a:fillRect/>
          </a:stretch>
        </p:blipFill>
        <p:spPr>
          <a:xfrm>
            <a:off x="7848600" y="228600"/>
            <a:ext cx="1257300" cy="838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8C01B"/>
                </a:solidFill>
                <a:latin typeface="Arial"/>
                <a:cs typeface="Arial"/>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fld id="{13B275FC-95AE-5F43-84DE-7325704F4380}" type="datetime1">
              <a:rPr lang="en-US" smtClean="0"/>
              <a:t>10/26/2017</a:t>
            </a:fld>
            <a:endParaRPr lang="en-US"/>
          </a:p>
        </p:txBody>
      </p:sp>
      <p:sp>
        <p:nvSpPr>
          <p:cNvPr id="5" name="Footer Placeholder 4"/>
          <p:cNvSpPr>
            <a:spLocks noGrp="1"/>
          </p:cNvSpPr>
          <p:nvPr>
            <p:ph type="ftr" sz="quarter" idx="11"/>
          </p:nvPr>
        </p:nvSpPr>
        <p:spPr/>
        <p:txBody>
          <a:bodyPr/>
          <a:lstStyle/>
          <a:p>
            <a:r>
              <a:rPr lang="en-US"/>
              <a:t>Title</a:t>
            </a:r>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09A63E0-9C55-41FE-BE94-C73968ED251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lvl1pPr>
              <a:buClr>
                <a:srgbClr val="73B632"/>
              </a:buClr>
              <a:defRPr>
                <a:latin typeface="Arial"/>
                <a:cs typeface="Arial"/>
              </a:defRPr>
            </a:lvl1pPr>
            <a:lvl2pPr>
              <a:buFont typeface="Wingdings" charset="2"/>
              <a:buChar char="q"/>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9" name="Picture 8" descr="CalTF_Logo.png"/>
          <p:cNvPicPr>
            <a:picLocks noChangeAspect="1"/>
          </p:cNvPicPr>
          <p:nvPr userDrawn="1"/>
        </p:nvPicPr>
        <p:blipFill>
          <a:blip r:embed="rId2"/>
          <a:stretch>
            <a:fillRect/>
          </a:stretch>
        </p:blipFill>
        <p:spPr>
          <a:xfrm>
            <a:off x="7924800" y="152400"/>
            <a:ext cx="1257300" cy="838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1334B818-C3AB-F641-8CEB-AD500251ADBE}" type="datetime1">
              <a:rPr lang="en-US" smtClean="0"/>
              <a:t>10/26/2017</a:t>
            </a:fld>
            <a:endParaRPr lang="en-US"/>
          </a:p>
        </p:txBody>
      </p:sp>
      <p:sp>
        <p:nvSpPr>
          <p:cNvPr id="6" name="Footer Placeholder 5"/>
          <p:cNvSpPr>
            <a:spLocks noGrp="1"/>
          </p:cNvSpPr>
          <p:nvPr>
            <p:ph type="ftr" sz="quarter" idx="11"/>
          </p:nvPr>
        </p:nvSpPr>
        <p:spPr/>
        <p:txBody>
          <a:bodyPr/>
          <a:lstStyle/>
          <a:p>
            <a:r>
              <a:rPr lang="en-US"/>
              <a:t>Title</a:t>
            </a:r>
          </a:p>
        </p:txBody>
      </p:sp>
      <p:sp>
        <p:nvSpPr>
          <p:cNvPr id="7" name="Slide Number Placeholder 6"/>
          <p:cNvSpPr>
            <a:spLocks noGrp="1"/>
          </p:cNvSpPr>
          <p:nvPr>
            <p:ph type="sldNum" sz="quarter" idx="12"/>
          </p:nvPr>
        </p:nvSpPr>
        <p:spPr/>
        <p:txBody>
          <a:bodyPr/>
          <a:lstStyle/>
          <a:p>
            <a:fld id="{909A63E0-9C55-41FE-BE94-C73968ED251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Arial"/>
              <a:cs typeface="Aria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latin typeface="Arial"/>
                <a:cs typeface="Aria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atin typeface="Arial"/>
                <a:cs typeface="Aria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7" name="Date Placeholder 6"/>
          <p:cNvSpPr>
            <a:spLocks noGrp="1"/>
          </p:cNvSpPr>
          <p:nvPr>
            <p:ph type="dt" sz="half" idx="10"/>
          </p:nvPr>
        </p:nvSpPr>
        <p:spPr/>
        <p:txBody>
          <a:bodyPr/>
          <a:lstStyle/>
          <a:p>
            <a:fld id="{5BFFD1A6-82D8-D94C-8246-AAF7F821F74D}" type="datetime1">
              <a:rPr lang="en-US" smtClean="0"/>
              <a:t>10/26/2017</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a:t>Title</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09A63E0-9C55-41FE-BE94-C73968ED251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pic>
        <p:nvPicPr>
          <p:cNvPr id="28" name="Picture 27" descr="CalTF_Logo.png"/>
          <p:cNvPicPr>
            <a:picLocks noChangeAspect="1"/>
          </p:cNvPicPr>
          <p:nvPr userDrawn="1"/>
        </p:nvPicPr>
        <p:blipFill>
          <a:blip r:embed="rId2"/>
          <a:stretch>
            <a:fillRect/>
          </a:stretch>
        </p:blipFill>
        <p:spPr>
          <a:xfrm>
            <a:off x="7924800" y="152400"/>
            <a:ext cx="1257300" cy="838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59151D1-CB2A-CD4E-A5AC-CF10498901C7}" type="datetime1">
              <a:rPr lang="en-US" smtClean="0"/>
              <a:t>10/26/2017</a:t>
            </a:fld>
            <a:endParaRPr lang="en-US"/>
          </a:p>
        </p:txBody>
      </p:sp>
      <p:sp>
        <p:nvSpPr>
          <p:cNvPr id="4" name="Footer Placeholder 3"/>
          <p:cNvSpPr>
            <a:spLocks noGrp="1"/>
          </p:cNvSpPr>
          <p:nvPr>
            <p:ph type="ftr" sz="quarter" idx="11"/>
          </p:nvPr>
        </p:nvSpPr>
        <p:spPr/>
        <p:txBody>
          <a:bodyPr/>
          <a:lstStyle/>
          <a:p>
            <a:r>
              <a:rPr lang="en-US"/>
              <a:t>Title</a:t>
            </a:r>
          </a:p>
        </p:txBody>
      </p:sp>
      <p:sp>
        <p:nvSpPr>
          <p:cNvPr id="5" name="Slide Number Placeholder 4"/>
          <p:cNvSpPr>
            <a:spLocks noGrp="1"/>
          </p:cNvSpPr>
          <p:nvPr>
            <p:ph type="sldNum" sz="quarter" idx="12"/>
          </p:nvPr>
        </p:nvSpPr>
        <p:spPr>
          <a:xfrm>
            <a:off x="4343400" y="1036020"/>
            <a:ext cx="457200" cy="441325"/>
          </a:xfrm>
        </p:spPr>
        <p:txBody>
          <a:bodyPr/>
          <a:lstStyle/>
          <a:p>
            <a:fld id="{909A63E0-9C55-41FE-BE94-C73968ED25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88F2368-B334-7944-A9E7-0AB52487FD77}" type="datetime1">
              <a:rPr lang="en-US" smtClean="0"/>
              <a:t>10/26/2017</a:t>
            </a:fld>
            <a:endParaRPr lang="en-US"/>
          </a:p>
        </p:txBody>
      </p:sp>
      <p:sp>
        <p:nvSpPr>
          <p:cNvPr id="3" name="Footer Placeholder 2"/>
          <p:cNvSpPr>
            <a:spLocks noGrp="1"/>
          </p:cNvSpPr>
          <p:nvPr>
            <p:ph type="ftr" sz="quarter" idx="11"/>
          </p:nvPr>
        </p:nvSpPr>
        <p:spPr/>
        <p:txBody>
          <a:bodyPr/>
          <a:lstStyle/>
          <a:p>
            <a:r>
              <a:rPr lang="en-US"/>
              <a:t>Title</a:t>
            </a: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09A63E0-9C55-41FE-BE94-C73968ED251E}" type="slidenum">
              <a:rPr lang="en-US" smtClean="0"/>
              <a:pPr/>
              <a:t>‹#›</a:t>
            </a:fld>
            <a:endParaRPr lang="en-US"/>
          </a:p>
        </p:txBody>
      </p:sp>
      <p:pic>
        <p:nvPicPr>
          <p:cNvPr id="11" name="Picture 10" descr="CalTF_Logo.png"/>
          <p:cNvPicPr>
            <a:picLocks noChangeAspect="1"/>
          </p:cNvPicPr>
          <p:nvPr userDrawn="1"/>
        </p:nvPicPr>
        <p:blipFill>
          <a:blip r:embed="rId2"/>
          <a:stretch>
            <a:fillRect/>
          </a:stretch>
        </p:blipFill>
        <p:spPr>
          <a:xfrm>
            <a:off x="7924800" y="152400"/>
            <a:ext cx="1257300" cy="8382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09A63E0-9C55-41FE-BE94-C73968ED251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AD5979A-BC25-5F44-BAF6-994BF06380F8}" type="datetime1">
              <a:rPr lang="en-US" smtClean="0"/>
              <a:t>10/26/2017</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a:t>Title</a:t>
            </a:r>
          </a:p>
        </p:txBody>
      </p:sp>
      <p:pic>
        <p:nvPicPr>
          <p:cNvPr id="23" name="Picture 22" descr="CalTF_Logo.png"/>
          <p:cNvPicPr>
            <a:picLocks noChangeAspect="1"/>
          </p:cNvPicPr>
          <p:nvPr userDrawn="1"/>
        </p:nvPicPr>
        <p:blipFill>
          <a:blip r:embed="rId2"/>
          <a:stretch>
            <a:fillRect/>
          </a:stretch>
        </p:blipFill>
        <p:spPr>
          <a:xfrm>
            <a:off x="0" y="5486400"/>
            <a:ext cx="1257300" cy="8382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09A63E0-9C55-41FE-BE94-C73968ED251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C0E770D-2D53-F84D-B5E0-5443547C3088}" type="datetime1">
              <a:rPr lang="en-US" smtClean="0"/>
              <a:t>10/26/2017</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a:t>Title</a:t>
            </a:r>
          </a:p>
        </p:txBody>
      </p:sp>
      <p:pic>
        <p:nvPicPr>
          <p:cNvPr id="23" name="Picture 22" descr="CalTF_Logo.png"/>
          <p:cNvPicPr>
            <a:picLocks noChangeAspect="1"/>
          </p:cNvPicPr>
          <p:nvPr userDrawn="1"/>
        </p:nvPicPr>
        <p:blipFill>
          <a:blip r:embed="rId2"/>
          <a:stretch>
            <a:fillRect/>
          </a:stretch>
        </p:blipFill>
        <p:spPr>
          <a:xfrm>
            <a:off x="0" y="5486400"/>
            <a:ext cx="1257300" cy="8382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615B1E-D8FC-2645-B6D3-12F103342B33}" type="datetime1">
              <a:rPr lang="en-US" smtClean="0"/>
              <a:t>10/26/2017</a:t>
            </a:fld>
            <a:endParaRPr lang="en-US"/>
          </a:p>
        </p:txBody>
      </p:sp>
      <p:sp>
        <p:nvSpPr>
          <p:cNvPr id="5" name="Footer Placeholder 4"/>
          <p:cNvSpPr>
            <a:spLocks noGrp="1"/>
          </p:cNvSpPr>
          <p:nvPr>
            <p:ph type="ftr" sz="quarter" idx="11"/>
          </p:nvPr>
        </p:nvSpPr>
        <p:spPr/>
        <p:txBody>
          <a:bodyPr/>
          <a:lstStyle/>
          <a:p>
            <a:r>
              <a:rPr lang="en-US"/>
              <a:t>Title</a:t>
            </a:r>
          </a:p>
        </p:txBody>
      </p:sp>
      <p:sp>
        <p:nvSpPr>
          <p:cNvPr id="6" name="Slide Number Placeholder 5"/>
          <p:cNvSpPr>
            <a:spLocks noGrp="1"/>
          </p:cNvSpPr>
          <p:nvPr>
            <p:ph type="sldNum" sz="quarter" idx="12"/>
          </p:nvPr>
        </p:nvSpPr>
        <p:spPr/>
        <p:txBody>
          <a:bodyPr/>
          <a:lstStyle/>
          <a:p>
            <a:fld id="{909A63E0-9C55-41FE-BE94-C73968ED251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9D66EE3-6616-F94A-B3CF-75939F444685}" type="datetime1">
              <a:rPr lang="en-US" smtClean="0"/>
              <a:t>10/26/2017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a:t>Title</a:t>
            </a: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09A63E0-9C55-41FE-BE94-C73968ED251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20" name="Picture 19" descr="CalTF_Logo.png"/>
          <p:cNvPicPr>
            <a:picLocks noChangeAspect="1"/>
          </p:cNvPicPr>
          <p:nvPr userDrawn="1"/>
        </p:nvPicPr>
        <p:blipFill>
          <a:blip r:embed="rId12"/>
          <a:stretch>
            <a:fillRect/>
          </a:stretch>
        </p:blipFill>
        <p:spPr>
          <a:xfrm>
            <a:off x="7924800" y="152400"/>
            <a:ext cx="1257300" cy="838200"/>
          </a:xfrm>
          <a:prstGeom prst="rect">
            <a:avLst/>
          </a:prstGeom>
        </p:spPr>
      </p:pic>
    </p:spTree>
  </p:cSld>
  <p:clrMap bg1="lt1" tx1="dk1" bg2="lt2" tx2="dk2" accent1="accent1" accent2="accent2" accent3="accent3" accent4="accent4" accent5="accent5" accent6="accent6" hlink="hlink" folHlink="folHlink"/>
  <p:sldLayoutIdLst>
    <p:sldLayoutId id="2147483699" r:id="rId1"/>
    <p:sldLayoutId id="2147483698"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hf hdr="0"/>
  <p:txStyles>
    <p:titleStyle>
      <a:lvl1pPr algn="ctr" rtl="0" eaLnBrk="1" latinLnBrk="0" hangingPunct="1">
        <a:spcBef>
          <a:spcPct val="0"/>
        </a:spcBef>
        <a:buNone/>
        <a:defRPr kumimoji="0" sz="3300" kern="1200">
          <a:solidFill>
            <a:srgbClr val="F8C01B"/>
          </a:solidFill>
          <a:latin typeface="Arial"/>
          <a:ea typeface="+mj-ea"/>
          <a:cs typeface="Arial"/>
        </a:defRPr>
      </a:lvl1pPr>
    </p:titleStyle>
    <p:bodyStyle>
      <a:lvl1pPr marL="274320" indent="-274320" algn="l" rtl="0" eaLnBrk="1" latinLnBrk="0" hangingPunct="1">
        <a:spcBef>
          <a:spcPct val="20000"/>
        </a:spcBef>
        <a:buClr>
          <a:srgbClr val="73B632"/>
        </a:buClr>
        <a:buSzPct val="85000"/>
        <a:buFont typeface="Wingdings 2"/>
        <a:buChar char=""/>
        <a:defRPr kumimoji="0" sz="2700" kern="1200">
          <a:solidFill>
            <a:schemeClr val="tx1"/>
          </a:solidFill>
          <a:latin typeface="Arial"/>
          <a:ea typeface="+mn-ea"/>
          <a:cs typeface="Arial"/>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Arial"/>
          <a:ea typeface="+mn-ea"/>
          <a:cs typeface="Arial"/>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a:ea typeface="+mn-ea"/>
          <a:cs typeface="Arial"/>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a:ea typeface="+mn-ea"/>
          <a:cs typeface="Arial"/>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a:ea typeface="+mn-ea"/>
          <a:cs typeface="Arial"/>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emf"/><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emf"/></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2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9.emf"/></Relationships>
</file>

<file path=ppt/slides/_rels/slide2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52.emf"/></Relationships>
</file>

<file path=ppt/slides/_rels/slide2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5.emf"/></Relationships>
</file>

<file path=ppt/slides/_rels/slide2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8.emf"/><Relationship Id="rId4" Type="http://schemas.openxmlformats.org/officeDocument/2006/relationships/image" Target="../media/image57.emf"/></Relationships>
</file>

<file path=ppt/slides/_rels/slide2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60.emf"/></Relationships>
</file>

<file path=ppt/slides/_rels/slide2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62.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1.JPG"/><Relationship Id="rId4" Type="http://schemas.openxmlformats.org/officeDocument/2006/relationships/image" Target="../media/image66.emf"/></Relationships>
</file>

<file path=ppt/slides/_rels/slide3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9.emf"/><Relationship Id="rId4" Type="http://schemas.openxmlformats.org/officeDocument/2006/relationships/image" Target="../media/image68.emf"/></Relationships>
</file>

<file path=ppt/slides/_rels/slide32.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emf"/></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5.emf"/><Relationship Id="rId4" Type="http://schemas.openxmlformats.org/officeDocument/2006/relationships/image" Target="../media/image74.emf"/></Relationships>
</file>

<file path=ppt/slides/_rels/slide34.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7.emf"/><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8.JPG"/></Relationships>
</file>

<file path=ppt/slides/_rels/slide36.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368426" y="4953000"/>
            <a:ext cx="6480174" cy="762000"/>
          </a:xfrm>
        </p:spPr>
        <p:txBody>
          <a:bodyPr/>
          <a:lstStyle/>
          <a:p>
            <a:r>
              <a:rPr lang="en-US" dirty="0"/>
              <a:t>Ayad </a:t>
            </a:r>
            <a:r>
              <a:rPr lang="en-US" dirty="0" err="1"/>
              <a:t>Al-SHaikh</a:t>
            </a:r>
            <a:endParaRPr lang="en-US" dirty="0"/>
          </a:p>
          <a:p>
            <a:r>
              <a:rPr lang="en-US" dirty="0"/>
              <a:t>October 2017</a:t>
            </a:r>
          </a:p>
          <a:p>
            <a:endParaRPr lang="en-US" dirty="0"/>
          </a:p>
        </p:txBody>
      </p:sp>
      <p:sp>
        <p:nvSpPr>
          <p:cNvPr id="2" name="Title 1"/>
          <p:cNvSpPr>
            <a:spLocks noGrp="1"/>
          </p:cNvSpPr>
          <p:nvPr>
            <p:ph type="title"/>
          </p:nvPr>
        </p:nvSpPr>
        <p:spPr/>
        <p:txBody>
          <a:bodyPr>
            <a:noAutofit/>
          </a:bodyPr>
          <a:lstStyle/>
          <a:p>
            <a:r>
              <a:rPr lang="en-US" sz="4000" dirty="0"/>
              <a:t>Food Services </a:t>
            </a:r>
            <a:br>
              <a:rPr lang="en-US" sz="4000" dirty="0"/>
            </a:br>
            <a:r>
              <a:rPr lang="en-US" sz="4000" dirty="0"/>
              <a:t>Cal TF Tier 2 Presentation</a:t>
            </a:r>
            <a:endParaRPr lang="en-US" sz="2600" i="1" dirty="0"/>
          </a:p>
        </p:txBody>
      </p:sp>
      <p:sp>
        <p:nvSpPr>
          <p:cNvPr id="6" name="TextBox 5"/>
          <p:cNvSpPr txBox="1"/>
          <p:nvPr/>
        </p:nvSpPr>
        <p:spPr>
          <a:xfrm>
            <a:off x="5524500" y="1460500"/>
            <a:ext cx="184666" cy="369332"/>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7A0650-93A5-40A8-8C73-BFA01B0BBDF7}"/>
              </a:ext>
            </a:extLst>
          </p:cNvPr>
          <p:cNvPicPr>
            <a:picLocks noChangeAspect="1"/>
          </p:cNvPicPr>
          <p:nvPr/>
        </p:nvPicPr>
        <p:blipFill>
          <a:blip r:embed="rId3"/>
          <a:stretch>
            <a:fillRect/>
          </a:stretch>
        </p:blipFill>
        <p:spPr>
          <a:xfrm>
            <a:off x="465963" y="2976743"/>
            <a:ext cx="8229600" cy="2458978"/>
          </a:xfrm>
          <a:prstGeom prst="rect">
            <a:avLst/>
          </a:prstGeom>
        </p:spPr>
      </p:pic>
      <p:pic>
        <p:nvPicPr>
          <p:cNvPr id="7" name="Picture 6">
            <a:extLst>
              <a:ext uri="{FF2B5EF4-FFF2-40B4-BE49-F238E27FC236}">
                <a16:creationId xmlns:a16="http://schemas.microsoft.com/office/drawing/2014/main" id="{E664C23E-BC08-48A8-989E-9BBACB27BFE3}"/>
              </a:ext>
            </a:extLst>
          </p:cNvPr>
          <p:cNvPicPr>
            <a:picLocks noChangeAspect="1"/>
          </p:cNvPicPr>
          <p:nvPr/>
        </p:nvPicPr>
        <p:blipFill rotWithShape="1">
          <a:blip r:embed="rId4">
            <a:extLst>
              <a:ext uri="{28A0092B-C50C-407E-A947-70E740481C1C}">
                <a14:useLocalDpi xmlns:a14="http://schemas.microsoft.com/office/drawing/2010/main" val="0"/>
              </a:ext>
            </a:extLst>
          </a:blip>
          <a:srcRect b="1651"/>
          <a:stretch/>
        </p:blipFill>
        <p:spPr>
          <a:xfrm>
            <a:off x="6615974" y="100604"/>
            <a:ext cx="1552126" cy="2061207"/>
          </a:xfrm>
          <a:prstGeom prst="rect">
            <a:avLst/>
          </a:prstGeom>
        </p:spPr>
      </p:pic>
      <p:sp>
        <p:nvSpPr>
          <p:cNvPr id="2" name="Title 1"/>
          <p:cNvSpPr>
            <a:spLocks noGrp="1"/>
          </p:cNvSpPr>
          <p:nvPr>
            <p:ph type="title"/>
          </p:nvPr>
        </p:nvSpPr>
        <p:spPr>
          <a:xfrm>
            <a:off x="301752" y="384048"/>
            <a:ext cx="8534400" cy="758952"/>
          </a:xfrm>
        </p:spPr>
        <p:txBody>
          <a:bodyPr>
            <a:normAutofit fontScale="90000"/>
          </a:bodyPr>
          <a:lstStyle/>
          <a:p>
            <a:pPr algn="l"/>
            <a:r>
              <a:rPr lang="en-US" dirty="0"/>
              <a:t>Input Consensus</a:t>
            </a:r>
            <a:br>
              <a:rPr lang="en-US" dirty="0"/>
            </a:br>
            <a:r>
              <a:rPr lang="en-US" dirty="0"/>
              <a:t>2.01 – Commercial Convection Oven</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10</a:t>
            </a:fld>
            <a:endParaRPr lang="en-US"/>
          </a:p>
        </p:txBody>
      </p:sp>
      <p:sp>
        <p:nvSpPr>
          <p:cNvPr id="6" name="Content Placeholder 5"/>
          <p:cNvSpPr>
            <a:spLocks noGrp="1"/>
          </p:cNvSpPr>
          <p:nvPr>
            <p:ph sz="quarter" idx="1"/>
          </p:nvPr>
        </p:nvSpPr>
        <p:spPr>
          <a:xfrm>
            <a:off x="187452" y="1298448"/>
            <a:ext cx="8763000" cy="5106536"/>
          </a:xfrm>
        </p:spPr>
        <p:txBody>
          <a:bodyPr>
            <a:normAutofit/>
          </a:bodyPr>
          <a:lstStyle/>
          <a:p>
            <a:r>
              <a:rPr lang="en-US" sz="1800" dirty="0"/>
              <a:t>Measure Permutations</a:t>
            </a:r>
          </a:p>
          <a:p>
            <a:endParaRPr lang="en-US" sz="1800" dirty="0"/>
          </a:p>
          <a:p>
            <a:endParaRPr lang="en-US" sz="1800" dirty="0"/>
          </a:p>
          <a:p>
            <a:endParaRPr lang="en-US" sz="1800" dirty="0"/>
          </a:p>
          <a:p>
            <a:r>
              <a:rPr lang="en-US" sz="1800" dirty="0"/>
              <a:t>Measure Implementation</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pic>
        <p:nvPicPr>
          <p:cNvPr id="10" name="Picture 9">
            <a:extLst>
              <a:ext uri="{FF2B5EF4-FFF2-40B4-BE49-F238E27FC236}">
                <a16:creationId xmlns:a16="http://schemas.microsoft.com/office/drawing/2014/main" id="{605D46DC-CA38-42BA-B442-B16D2CF4369D}"/>
              </a:ext>
            </a:extLst>
          </p:cNvPr>
          <p:cNvPicPr>
            <a:picLocks noChangeAspect="1"/>
          </p:cNvPicPr>
          <p:nvPr/>
        </p:nvPicPr>
        <p:blipFill>
          <a:blip r:embed="rId5"/>
          <a:stretch>
            <a:fillRect/>
          </a:stretch>
        </p:blipFill>
        <p:spPr>
          <a:xfrm>
            <a:off x="465963" y="1676400"/>
            <a:ext cx="8229600" cy="955016"/>
          </a:xfrm>
          <a:prstGeom prst="rect">
            <a:avLst/>
          </a:prstGeom>
        </p:spPr>
      </p:pic>
    </p:spTree>
    <p:extLst>
      <p:ext uri="{BB962C8B-B14F-4D97-AF65-F5344CB8AC3E}">
        <p14:creationId xmlns:p14="http://schemas.microsoft.com/office/powerpoint/2010/main" val="3489799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Autofit/>
          </a:bodyPr>
          <a:lstStyle/>
          <a:p>
            <a:pPr algn="l"/>
            <a:r>
              <a:rPr lang="en-US" sz="3200" dirty="0"/>
              <a:t>Measure Consensus</a:t>
            </a:r>
            <a:br>
              <a:rPr lang="en-US" sz="3200" dirty="0"/>
            </a:br>
            <a:r>
              <a:rPr lang="en-US" sz="3200" dirty="0"/>
              <a:t>2.02 – Commercial Dishwasher</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11</a:t>
            </a:fld>
            <a:endParaRPr lang="en-US"/>
          </a:p>
        </p:txBody>
      </p:sp>
      <p:sp>
        <p:nvSpPr>
          <p:cNvPr id="6" name="Content Placeholder 5"/>
          <p:cNvSpPr>
            <a:spLocks noGrp="1"/>
          </p:cNvSpPr>
          <p:nvPr>
            <p:ph sz="quarter" idx="1"/>
          </p:nvPr>
        </p:nvSpPr>
        <p:spPr>
          <a:xfrm>
            <a:off x="114300" y="1295400"/>
            <a:ext cx="8194548" cy="4305300"/>
          </a:xfrm>
        </p:spPr>
        <p:txBody>
          <a:bodyPr>
            <a:normAutofit fontScale="85000" lnSpcReduction="20000"/>
          </a:bodyPr>
          <a:lstStyle/>
          <a:p>
            <a:r>
              <a:rPr lang="en-US" sz="2800" dirty="0"/>
              <a:t>Offering</a:t>
            </a:r>
          </a:p>
          <a:p>
            <a:pPr lvl="1"/>
            <a:r>
              <a:rPr lang="en-US" sz="1800" dirty="0">
                <a:solidFill>
                  <a:schemeClr val="tx1"/>
                </a:solidFill>
              </a:rPr>
              <a:t>Tier 2 only</a:t>
            </a:r>
          </a:p>
          <a:p>
            <a:pPr lvl="1"/>
            <a:r>
              <a:rPr lang="en-US" sz="1800" dirty="0">
                <a:solidFill>
                  <a:schemeClr val="tx1"/>
                </a:solidFill>
              </a:rPr>
              <a:t>Permutations included for High Temp </a:t>
            </a:r>
            <a:r>
              <a:rPr lang="en-US" sz="1800" dirty="0">
                <a:solidFill>
                  <a:srgbClr val="0000CC"/>
                </a:solidFill>
              </a:rPr>
              <a:t>and Low Temp</a:t>
            </a:r>
          </a:p>
          <a:p>
            <a:pPr lvl="1"/>
            <a:r>
              <a:rPr lang="en-US" sz="1800" dirty="0">
                <a:solidFill>
                  <a:schemeClr val="tx1"/>
                </a:solidFill>
              </a:rPr>
              <a:t>Current methodology does not differentiate based upon Climate Zone; retaining that methodology (but applied across all Climate Zones)</a:t>
            </a:r>
          </a:p>
          <a:p>
            <a:pPr lvl="1"/>
            <a:r>
              <a:rPr lang="en-US" sz="1800" dirty="0">
                <a:solidFill>
                  <a:schemeClr val="tx1"/>
                </a:solidFill>
              </a:rPr>
              <a:t>Removed Tier 1 savings threshold.  Published data on shipments already shows high adoption</a:t>
            </a:r>
          </a:p>
          <a:p>
            <a:r>
              <a:rPr lang="en-US" sz="2800" dirty="0"/>
              <a:t>Stage 1 Issues</a:t>
            </a:r>
          </a:p>
          <a:p>
            <a:pPr lvl="1"/>
            <a:r>
              <a:rPr lang="en-US" sz="1800" dirty="0">
                <a:solidFill>
                  <a:schemeClr val="tx1"/>
                </a:solidFill>
              </a:rPr>
              <a:t>Increased POU EUL</a:t>
            </a:r>
          </a:p>
          <a:p>
            <a:pPr lvl="1"/>
            <a:r>
              <a:rPr lang="en-US" sz="1800" dirty="0">
                <a:solidFill>
                  <a:schemeClr val="tx1"/>
                </a:solidFill>
              </a:rPr>
              <a:t>Decreased POU Offerings; new Measure expected for Upright, Door-Type Dishwasher</a:t>
            </a:r>
          </a:p>
          <a:p>
            <a:pPr lvl="1"/>
            <a:r>
              <a:rPr lang="en-US" sz="1800" dirty="0">
                <a:solidFill>
                  <a:schemeClr val="tx1"/>
                </a:solidFill>
              </a:rPr>
              <a:t>Decreased POU savings from an older methodology due to number of racks/day estimate, which is based upon best available data</a:t>
            </a:r>
          </a:p>
          <a:p>
            <a:pPr lvl="1"/>
            <a:r>
              <a:rPr lang="en-US" sz="1800" dirty="0">
                <a:solidFill>
                  <a:schemeClr val="tx1"/>
                </a:solidFill>
              </a:rPr>
              <a:t>Savings average over all Climate Zones rather than just PG&amp;E Climate Zones</a:t>
            </a:r>
          </a:p>
          <a:p>
            <a:r>
              <a:rPr lang="en-US" sz="2800" dirty="0"/>
              <a:t>Stage 2 Issues</a:t>
            </a:r>
          </a:p>
          <a:p>
            <a:pPr lvl="1"/>
            <a:r>
              <a:rPr lang="en-US" sz="1800" i="1" dirty="0"/>
              <a:t>Improve data on water savings; reported to be conservative</a:t>
            </a:r>
          </a:p>
          <a:p>
            <a:pPr lvl="1"/>
            <a:r>
              <a:rPr lang="en-US" sz="1800" i="1" dirty="0"/>
              <a:t>Improve data on number of racks per day</a:t>
            </a:r>
          </a:p>
        </p:txBody>
      </p:sp>
      <p:pic>
        <p:nvPicPr>
          <p:cNvPr id="10" name="Picture 9">
            <a:extLst>
              <a:ext uri="{FF2B5EF4-FFF2-40B4-BE49-F238E27FC236}">
                <a16:creationId xmlns:a16="http://schemas.microsoft.com/office/drawing/2014/main" id="{78CE1BF8-731E-426C-8C8A-2E014156A15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29" b="99657" l="1709" r="98575">
                        <a14:foregroundMark x1="1140" y1="88851" x2="84615" y2="90566"/>
                        <a14:foregroundMark x1="84615" y1="90566" x2="67236" y2="98799"/>
                        <a14:foregroundMark x1="67236" y1="98799" x2="20513" y2="99828"/>
                        <a14:foregroundMark x1="20513" y1="99828" x2="1140" y2="95540"/>
                        <a14:foregroundMark x1="1140" y1="95540" x2="28205" y2="92796"/>
                        <a14:foregroundMark x1="28205" y1="92796" x2="80342" y2="94683"/>
                        <a14:foregroundMark x1="27350" y1="96226" x2="99715" y2="99657"/>
                        <a14:foregroundMark x1="90313" y1="91767" x2="5983" y2="94168"/>
                        <a14:foregroundMark x1="2279" y1="91252" x2="2564" y2="97942"/>
                        <a14:foregroundMark x1="89459" y1="92453" x2="83476" y2="96913"/>
                        <a14:foregroundMark x1="43590" y1="20755" x2="32194" y2="19726"/>
                        <a14:foregroundMark x1="40171" y1="17839" x2="43590" y2="14751"/>
                        <a14:foregroundMark x1="51852" y1="13894" x2="61538" y2="4460"/>
                        <a14:foregroundMark x1="61254" y1="1201" x2="74074" y2="1029"/>
                      </a14:backgroundRemoval>
                    </a14:imgEffect>
                  </a14:imgLayer>
                </a14:imgProps>
              </a:ext>
              <a:ext uri="{28A0092B-C50C-407E-A947-70E740481C1C}">
                <a14:useLocalDpi xmlns:a14="http://schemas.microsoft.com/office/drawing/2010/main" val="0"/>
              </a:ext>
            </a:extLst>
          </a:blip>
          <a:srcRect l="12633" r="13418" b="11244"/>
          <a:stretch/>
        </p:blipFill>
        <p:spPr>
          <a:xfrm>
            <a:off x="7465018" y="3276600"/>
            <a:ext cx="1678982" cy="3347163"/>
          </a:xfrm>
          <a:prstGeom prst="rect">
            <a:avLst/>
          </a:prstGeom>
        </p:spPr>
      </p:pic>
      <p:pic>
        <p:nvPicPr>
          <p:cNvPr id="8" name="Picture 7">
            <a:extLst>
              <a:ext uri="{FF2B5EF4-FFF2-40B4-BE49-F238E27FC236}">
                <a16:creationId xmlns:a16="http://schemas.microsoft.com/office/drawing/2014/main" id="{9680F7F7-D764-4C04-84D8-016BD730760F}"/>
              </a:ext>
            </a:extLst>
          </p:cNvPr>
          <p:cNvPicPr>
            <a:picLocks noChangeAspect="1"/>
          </p:cNvPicPr>
          <p:nvPr/>
        </p:nvPicPr>
        <p:blipFill>
          <a:blip r:embed="rId5"/>
          <a:stretch>
            <a:fillRect/>
          </a:stretch>
        </p:blipFill>
        <p:spPr>
          <a:xfrm>
            <a:off x="4794630" y="5161535"/>
            <a:ext cx="2610943" cy="1234800"/>
          </a:xfrm>
          <a:prstGeom prst="rect">
            <a:avLst/>
          </a:prstGeom>
        </p:spPr>
      </p:pic>
      <p:sp>
        <p:nvSpPr>
          <p:cNvPr id="12" name="TextBox 11">
            <a:extLst>
              <a:ext uri="{FF2B5EF4-FFF2-40B4-BE49-F238E27FC236}">
                <a16:creationId xmlns:a16="http://schemas.microsoft.com/office/drawing/2014/main" id="{927D22AC-7CC3-4AE8-A23A-9DADC9446954}"/>
              </a:ext>
            </a:extLst>
          </p:cNvPr>
          <p:cNvSpPr txBox="1"/>
          <p:nvPr/>
        </p:nvSpPr>
        <p:spPr>
          <a:xfrm>
            <a:off x="3355918" y="6396335"/>
            <a:ext cx="2435282" cy="461665"/>
          </a:xfrm>
          <a:prstGeom prst="rect">
            <a:avLst/>
          </a:prstGeom>
          <a:solidFill>
            <a:schemeClr val="bg1"/>
          </a:solidFill>
          <a:ln w="15875">
            <a:solidFill>
              <a:srgbClr val="B79462"/>
            </a:solidFill>
          </a:ln>
        </p:spPr>
        <p:txBody>
          <a:bodyPr wrap="none" rtlCol="0">
            <a:spAutoFit/>
          </a:bodyPr>
          <a:lstStyle/>
          <a:p>
            <a:r>
              <a:rPr lang="en-US" sz="800" dirty="0">
                <a:latin typeface="Arial" panose="020B0604020202020204" pitchFamily="34" charset="0"/>
                <a:cs typeface="Arial" panose="020B0604020202020204" pitchFamily="34" charset="0"/>
              </a:rPr>
              <a:t>Black text = Discussed in Sept Cal TF Meeting</a:t>
            </a:r>
          </a:p>
          <a:p>
            <a:r>
              <a:rPr lang="en-US" sz="800" dirty="0">
                <a:solidFill>
                  <a:srgbClr val="0000CC"/>
                </a:solidFill>
                <a:latin typeface="Arial" panose="020B0604020202020204" pitchFamily="34" charset="0"/>
                <a:cs typeface="Arial" panose="020B0604020202020204" pitchFamily="34" charset="0"/>
              </a:rPr>
              <a:t>Blue</a:t>
            </a:r>
            <a:r>
              <a:rPr lang="en-US" sz="800" dirty="0">
                <a:latin typeface="Arial" panose="020B0604020202020204" pitchFamily="34" charset="0"/>
                <a:cs typeface="Arial" panose="020B0604020202020204" pitchFamily="34" charset="0"/>
              </a:rPr>
              <a:t> </a:t>
            </a:r>
            <a:r>
              <a:rPr lang="en-US" sz="800" dirty="0">
                <a:solidFill>
                  <a:srgbClr val="0000CC"/>
                </a:solidFill>
                <a:latin typeface="Arial" panose="020B0604020202020204" pitchFamily="34" charset="0"/>
                <a:cs typeface="Arial" panose="020B0604020202020204" pitchFamily="34" charset="0"/>
              </a:rPr>
              <a:t>text</a:t>
            </a:r>
            <a:r>
              <a:rPr lang="en-US" sz="800" dirty="0">
                <a:latin typeface="Arial" panose="020B0604020202020204" pitchFamily="34" charset="0"/>
                <a:cs typeface="Arial" panose="020B0604020202020204" pitchFamily="34" charset="0"/>
              </a:rPr>
              <a:t> = Not discussed in Sept Cal TF Meeting</a:t>
            </a:r>
          </a:p>
          <a:p>
            <a:r>
              <a:rPr lang="en-US" sz="800" i="1" dirty="0">
                <a:latin typeface="Arial" panose="020B0604020202020204" pitchFamily="34" charset="0"/>
                <a:cs typeface="Arial" panose="020B0604020202020204" pitchFamily="34" charset="0"/>
              </a:rPr>
              <a:t>Italics</a:t>
            </a:r>
            <a:r>
              <a:rPr lang="en-US" sz="800" dirty="0">
                <a:latin typeface="Arial" panose="020B0604020202020204" pitchFamily="34" charset="0"/>
                <a:cs typeface="Arial" panose="020B0604020202020204" pitchFamily="34" charset="0"/>
              </a:rPr>
              <a:t> text = Item that has not been completed</a:t>
            </a:r>
          </a:p>
        </p:txBody>
      </p:sp>
    </p:spTree>
    <p:extLst>
      <p:ext uri="{BB962C8B-B14F-4D97-AF65-F5344CB8AC3E}">
        <p14:creationId xmlns:p14="http://schemas.microsoft.com/office/powerpoint/2010/main" val="579708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Autofit/>
          </a:bodyPr>
          <a:lstStyle/>
          <a:p>
            <a:pPr algn="l"/>
            <a:r>
              <a:rPr lang="en-US" sz="3000" dirty="0"/>
              <a:t>Input Consensus </a:t>
            </a:r>
            <a:br>
              <a:rPr lang="en-US" sz="3000" dirty="0"/>
            </a:br>
            <a:r>
              <a:rPr lang="en-US" sz="3000" dirty="0"/>
              <a:t>2.02 – Commercial Dishwasher</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12</a:t>
            </a:fld>
            <a:endParaRPr lang="en-US"/>
          </a:p>
        </p:txBody>
      </p:sp>
      <p:sp>
        <p:nvSpPr>
          <p:cNvPr id="6" name="Content Placeholder 5"/>
          <p:cNvSpPr>
            <a:spLocks noGrp="1"/>
          </p:cNvSpPr>
          <p:nvPr>
            <p:ph sz="quarter" idx="1"/>
          </p:nvPr>
        </p:nvSpPr>
        <p:spPr>
          <a:xfrm>
            <a:off x="187452" y="1298448"/>
            <a:ext cx="8763000" cy="5106536"/>
          </a:xfrm>
        </p:spPr>
        <p:txBody>
          <a:bodyPr>
            <a:normAutofit/>
          </a:bodyPr>
          <a:lstStyle/>
          <a:p>
            <a:r>
              <a:rPr lang="en-US" sz="1800" dirty="0"/>
              <a:t>Measure Permutations</a:t>
            </a:r>
          </a:p>
          <a:p>
            <a:endParaRPr lang="en-US" sz="1800" dirty="0"/>
          </a:p>
          <a:p>
            <a:endParaRPr lang="en-US" sz="1800" dirty="0"/>
          </a:p>
          <a:p>
            <a:endParaRPr lang="en-US" sz="1800" dirty="0"/>
          </a:p>
          <a:p>
            <a:r>
              <a:rPr lang="en-US" sz="1800" dirty="0"/>
              <a:t>Measure Implementation</a:t>
            </a:r>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p:txBody>
      </p:sp>
      <p:pic>
        <p:nvPicPr>
          <p:cNvPr id="9" name="Picture 8">
            <a:extLst>
              <a:ext uri="{FF2B5EF4-FFF2-40B4-BE49-F238E27FC236}">
                <a16:creationId xmlns:a16="http://schemas.microsoft.com/office/drawing/2014/main" id="{9DAD1106-8A9D-409E-8728-EBE49AA60A22}"/>
              </a:ext>
            </a:extLst>
          </p:cNvPr>
          <p:cNvPicPr>
            <a:picLocks noChangeAspect="1"/>
          </p:cNvPicPr>
          <p:nvPr/>
        </p:nvPicPr>
        <p:blipFill>
          <a:blip r:embed="rId3"/>
          <a:stretch>
            <a:fillRect/>
          </a:stretch>
        </p:blipFill>
        <p:spPr>
          <a:xfrm>
            <a:off x="454152" y="1672224"/>
            <a:ext cx="8229600" cy="966488"/>
          </a:xfrm>
          <a:prstGeom prst="rect">
            <a:avLst/>
          </a:prstGeom>
        </p:spPr>
      </p:pic>
      <p:pic>
        <p:nvPicPr>
          <p:cNvPr id="7" name="Picture 6">
            <a:extLst>
              <a:ext uri="{FF2B5EF4-FFF2-40B4-BE49-F238E27FC236}">
                <a16:creationId xmlns:a16="http://schemas.microsoft.com/office/drawing/2014/main" id="{544382EA-58B2-4731-8D1B-AC537B783FBC}"/>
              </a:ext>
            </a:extLst>
          </p:cNvPr>
          <p:cNvPicPr>
            <a:picLocks noChangeAspect="1"/>
          </p:cNvPicPr>
          <p:nvPr/>
        </p:nvPicPr>
        <p:blipFill>
          <a:blip r:embed="rId4"/>
          <a:stretch>
            <a:fillRect/>
          </a:stretch>
        </p:blipFill>
        <p:spPr>
          <a:xfrm>
            <a:off x="454152" y="2971800"/>
            <a:ext cx="8229600" cy="1894992"/>
          </a:xfrm>
          <a:prstGeom prst="rect">
            <a:avLst/>
          </a:prstGeom>
        </p:spPr>
      </p:pic>
      <p:pic>
        <p:nvPicPr>
          <p:cNvPr id="12" name="Picture 11">
            <a:extLst>
              <a:ext uri="{FF2B5EF4-FFF2-40B4-BE49-F238E27FC236}">
                <a16:creationId xmlns:a16="http://schemas.microsoft.com/office/drawing/2014/main" id="{7FC64887-31DC-4660-A2D9-6F1A86330DE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29" b="99657" l="1709" r="98575">
                        <a14:foregroundMark x1="1140" y1="88851" x2="84615" y2="90566"/>
                        <a14:foregroundMark x1="84615" y1="90566" x2="67236" y2="98799"/>
                        <a14:foregroundMark x1="67236" y1="98799" x2="20513" y2="99828"/>
                        <a14:foregroundMark x1="20513" y1="99828" x2="1140" y2="95540"/>
                        <a14:foregroundMark x1="1140" y1="95540" x2="28205" y2="92796"/>
                        <a14:foregroundMark x1="28205" y1="92796" x2="80342" y2="94683"/>
                        <a14:foregroundMark x1="27350" y1="96226" x2="99715" y2="99657"/>
                        <a14:foregroundMark x1="90313" y1="91767" x2="5983" y2="94168"/>
                        <a14:foregroundMark x1="2279" y1="91252" x2="2564" y2="97942"/>
                        <a14:foregroundMark x1="89459" y1="92453" x2="83476" y2="96913"/>
                        <a14:foregroundMark x1="43590" y1="20755" x2="32194" y2="19726"/>
                        <a14:foregroundMark x1="40171" y1="17839" x2="43590" y2="14751"/>
                        <a14:foregroundMark x1="51852" y1="13894" x2="61538" y2="4460"/>
                        <a14:foregroundMark x1="61254" y1="1201" x2="74074" y2="1029"/>
                      </a14:backgroundRemoval>
                    </a14:imgEffect>
                  </a14:imgLayer>
                </a14:imgProps>
              </a:ext>
              <a:ext uri="{28A0092B-C50C-407E-A947-70E740481C1C}">
                <a14:useLocalDpi xmlns:a14="http://schemas.microsoft.com/office/drawing/2010/main" val="0"/>
              </a:ext>
            </a:extLst>
          </a:blip>
          <a:srcRect l="12633" r="13418" b="11244"/>
          <a:stretch/>
        </p:blipFill>
        <p:spPr>
          <a:xfrm>
            <a:off x="7391400" y="165324"/>
            <a:ext cx="759172" cy="1513461"/>
          </a:xfrm>
          <a:prstGeom prst="rect">
            <a:avLst/>
          </a:prstGeom>
        </p:spPr>
      </p:pic>
    </p:spTree>
    <p:extLst>
      <p:ext uri="{BB962C8B-B14F-4D97-AF65-F5344CB8AC3E}">
        <p14:creationId xmlns:p14="http://schemas.microsoft.com/office/powerpoint/2010/main" val="1642958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B57AEA-A3F3-4A98-A1CE-900935FE1952}"/>
              </a:ext>
            </a:extLst>
          </p:cNvPr>
          <p:cNvPicPr>
            <a:picLocks noChangeAspect="1"/>
          </p:cNvPicPr>
          <p:nvPr/>
        </p:nvPicPr>
        <p:blipFill>
          <a:blip r:embed="rId3"/>
          <a:stretch>
            <a:fillRect/>
          </a:stretch>
        </p:blipFill>
        <p:spPr>
          <a:xfrm>
            <a:off x="301752" y="5029874"/>
            <a:ext cx="6126792" cy="1371600"/>
          </a:xfrm>
          <a:prstGeom prst="rect">
            <a:avLst/>
          </a:prstGeom>
          <a:solidFill>
            <a:schemeClr val="bg1"/>
          </a:solidFill>
        </p:spPr>
      </p:pic>
      <p:sp>
        <p:nvSpPr>
          <p:cNvPr id="2" name="Title 1"/>
          <p:cNvSpPr>
            <a:spLocks noGrp="1"/>
          </p:cNvSpPr>
          <p:nvPr>
            <p:ph type="title"/>
          </p:nvPr>
        </p:nvSpPr>
        <p:spPr>
          <a:xfrm>
            <a:off x="301752" y="384048"/>
            <a:ext cx="8534400" cy="758952"/>
          </a:xfrm>
        </p:spPr>
        <p:txBody>
          <a:bodyPr>
            <a:normAutofit fontScale="90000"/>
          </a:bodyPr>
          <a:lstStyle/>
          <a:p>
            <a:pPr algn="l"/>
            <a:r>
              <a:rPr lang="en-US" sz="3600" dirty="0"/>
              <a:t>Measure</a:t>
            </a:r>
            <a:r>
              <a:rPr lang="en-US" dirty="0"/>
              <a:t> Consensus</a:t>
            </a:r>
            <a:br>
              <a:rPr lang="en-US" dirty="0"/>
            </a:br>
            <a:r>
              <a:rPr lang="en-US" dirty="0"/>
              <a:t>2.03 – Commercial Combination Oven </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13</a:t>
            </a:fld>
            <a:endParaRPr lang="en-US"/>
          </a:p>
        </p:txBody>
      </p:sp>
      <p:sp>
        <p:nvSpPr>
          <p:cNvPr id="6" name="Content Placeholder 5"/>
          <p:cNvSpPr>
            <a:spLocks noGrp="1"/>
          </p:cNvSpPr>
          <p:nvPr>
            <p:ph sz="quarter" idx="1"/>
          </p:nvPr>
        </p:nvSpPr>
        <p:spPr>
          <a:xfrm>
            <a:off x="187452" y="1257300"/>
            <a:ext cx="8763000" cy="3921252"/>
          </a:xfrm>
        </p:spPr>
        <p:txBody>
          <a:bodyPr>
            <a:normAutofit fontScale="92500" lnSpcReduction="20000"/>
          </a:bodyPr>
          <a:lstStyle/>
          <a:p>
            <a:r>
              <a:rPr lang="en-US" sz="2800" dirty="0"/>
              <a:t>Offerings</a:t>
            </a:r>
          </a:p>
          <a:p>
            <a:pPr lvl="1"/>
            <a:r>
              <a:rPr lang="en-US" sz="1800" dirty="0">
                <a:solidFill>
                  <a:schemeClr val="tx1"/>
                </a:solidFill>
              </a:rPr>
              <a:t>Permutations vary with Offerings (&lt;15, 15 – 28, &gt;28 Pan Models)</a:t>
            </a:r>
          </a:p>
          <a:p>
            <a:pPr lvl="1"/>
            <a:r>
              <a:rPr lang="en-US" sz="1800" dirty="0">
                <a:solidFill>
                  <a:schemeClr val="tx1"/>
                </a:solidFill>
              </a:rPr>
              <a:t>Electric and Gas</a:t>
            </a:r>
          </a:p>
          <a:p>
            <a:r>
              <a:rPr lang="en-US" sz="2800" dirty="0"/>
              <a:t>Stage 1 Issues</a:t>
            </a:r>
          </a:p>
          <a:p>
            <a:pPr lvl="1"/>
            <a:r>
              <a:rPr lang="en-US" sz="1800" dirty="0">
                <a:solidFill>
                  <a:schemeClr val="tx1"/>
                </a:solidFill>
              </a:rPr>
              <a:t>Updated cost data – </a:t>
            </a:r>
            <a:r>
              <a:rPr lang="en-US" sz="1800" dirty="0">
                <a:solidFill>
                  <a:srgbClr val="0000CC"/>
                </a:solidFill>
              </a:rPr>
              <a:t>increase for &lt;15, 15-28 Pans; decreased for &gt;28 Pans</a:t>
            </a:r>
          </a:p>
          <a:p>
            <a:pPr lvl="2"/>
            <a:r>
              <a:rPr lang="en-US" sz="1600" dirty="0">
                <a:solidFill>
                  <a:srgbClr val="0000CC"/>
                </a:solidFill>
              </a:rPr>
              <a:t>Methodology revised to use direct quotes (not AutoQuotes) because of large variation in cost from brand to brand</a:t>
            </a:r>
          </a:p>
          <a:p>
            <a:pPr lvl="2"/>
            <a:r>
              <a:rPr lang="en-US" sz="1600" dirty="0">
                <a:solidFill>
                  <a:srgbClr val="0000CC"/>
                </a:solidFill>
              </a:rPr>
              <a:t>Caused by different marketing strategy for this largely imported </a:t>
            </a:r>
          </a:p>
          <a:p>
            <a:pPr lvl="1"/>
            <a:r>
              <a:rPr lang="en-US" sz="1800" dirty="0">
                <a:solidFill>
                  <a:srgbClr val="0000CC"/>
                </a:solidFill>
              </a:rPr>
              <a:t>TRC changes link to cost adjustment</a:t>
            </a:r>
          </a:p>
          <a:p>
            <a:pPr lvl="1"/>
            <a:r>
              <a:rPr lang="en-US" sz="1800" dirty="0">
                <a:solidFill>
                  <a:schemeClr val="tx1"/>
                </a:solidFill>
              </a:rPr>
              <a:t>SCE number of days updated from 355 to 365 days/yr. This keeps values consistent throughout the whole sector so that hours can be changed uniformly after being normalized to 365 days/yr.</a:t>
            </a:r>
          </a:p>
          <a:p>
            <a:r>
              <a:rPr lang="en-US" sz="2800" dirty="0"/>
              <a:t>Stage 2 Issues</a:t>
            </a:r>
          </a:p>
          <a:p>
            <a:pPr lvl="1"/>
            <a:r>
              <a:rPr lang="en-US" sz="1800" i="1" dirty="0"/>
              <a:t>Update base and measure case inputs with 2017 QPL</a:t>
            </a:r>
          </a:p>
        </p:txBody>
      </p:sp>
      <p:pic>
        <p:nvPicPr>
          <p:cNvPr id="10" name="Picture 9">
            <a:extLst>
              <a:ext uri="{FF2B5EF4-FFF2-40B4-BE49-F238E27FC236}">
                <a16:creationId xmlns:a16="http://schemas.microsoft.com/office/drawing/2014/main" id="{DF6B7093-010C-49BB-8B2C-22C8DE15A66F}"/>
              </a:ext>
            </a:extLst>
          </p:cNvPr>
          <p:cNvPicPr>
            <a:picLocks noChangeAspect="1"/>
          </p:cNvPicPr>
          <p:nvPr/>
        </p:nvPicPr>
        <p:blipFill rotWithShape="1">
          <a:blip r:embed="rId4">
            <a:extLst>
              <a:ext uri="{28A0092B-C50C-407E-A947-70E740481C1C}">
                <a14:useLocalDpi xmlns:a14="http://schemas.microsoft.com/office/drawing/2010/main" val="0"/>
              </a:ext>
            </a:extLst>
          </a:blip>
          <a:srcRect r="2830" b="5811"/>
          <a:stretch/>
        </p:blipFill>
        <p:spPr>
          <a:xfrm>
            <a:off x="7086600" y="190500"/>
            <a:ext cx="1885982" cy="1680440"/>
          </a:xfrm>
          <a:prstGeom prst="rect">
            <a:avLst/>
          </a:prstGeom>
        </p:spPr>
      </p:pic>
      <p:sp>
        <p:nvSpPr>
          <p:cNvPr id="13" name="TextBox 12">
            <a:extLst>
              <a:ext uri="{FF2B5EF4-FFF2-40B4-BE49-F238E27FC236}">
                <a16:creationId xmlns:a16="http://schemas.microsoft.com/office/drawing/2014/main" id="{AE293513-59AD-4D29-B667-89515C986631}"/>
              </a:ext>
            </a:extLst>
          </p:cNvPr>
          <p:cNvSpPr txBox="1"/>
          <p:nvPr/>
        </p:nvSpPr>
        <p:spPr>
          <a:xfrm>
            <a:off x="3355918" y="6396335"/>
            <a:ext cx="2435282" cy="461665"/>
          </a:xfrm>
          <a:prstGeom prst="rect">
            <a:avLst/>
          </a:prstGeom>
          <a:solidFill>
            <a:schemeClr val="bg1"/>
          </a:solidFill>
          <a:ln w="15875">
            <a:solidFill>
              <a:srgbClr val="B79462"/>
            </a:solidFill>
          </a:ln>
        </p:spPr>
        <p:txBody>
          <a:bodyPr wrap="none" rtlCol="0">
            <a:spAutoFit/>
          </a:bodyPr>
          <a:lstStyle/>
          <a:p>
            <a:r>
              <a:rPr lang="en-US" sz="800" dirty="0">
                <a:latin typeface="Arial" panose="020B0604020202020204" pitchFamily="34" charset="0"/>
                <a:cs typeface="Arial" panose="020B0604020202020204" pitchFamily="34" charset="0"/>
              </a:rPr>
              <a:t>Black text = Discussed in Sept Cal TF Meeting</a:t>
            </a:r>
          </a:p>
          <a:p>
            <a:r>
              <a:rPr lang="en-US" sz="800" dirty="0">
                <a:solidFill>
                  <a:srgbClr val="0000CC"/>
                </a:solidFill>
                <a:latin typeface="Arial" panose="020B0604020202020204" pitchFamily="34" charset="0"/>
                <a:cs typeface="Arial" panose="020B0604020202020204" pitchFamily="34" charset="0"/>
              </a:rPr>
              <a:t>Blue</a:t>
            </a:r>
            <a:r>
              <a:rPr lang="en-US" sz="800" dirty="0">
                <a:latin typeface="Arial" panose="020B0604020202020204" pitchFamily="34" charset="0"/>
                <a:cs typeface="Arial" panose="020B0604020202020204" pitchFamily="34" charset="0"/>
              </a:rPr>
              <a:t> </a:t>
            </a:r>
            <a:r>
              <a:rPr lang="en-US" sz="800" dirty="0">
                <a:solidFill>
                  <a:srgbClr val="0000CC"/>
                </a:solidFill>
                <a:latin typeface="Arial" panose="020B0604020202020204" pitchFamily="34" charset="0"/>
                <a:cs typeface="Arial" panose="020B0604020202020204" pitchFamily="34" charset="0"/>
              </a:rPr>
              <a:t>text</a:t>
            </a:r>
            <a:r>
              <a:rPr lang="en-US" sz="800" dirty="0">
                <a:latin typeface="Arial" panose="020B0604020202020204" pitchFamily="34" charset="0"/>
                <a:cs typeface="Arial" panose="020B0604020202020204" pitchFamily="34" charset="0"/>
              </a:rPr>
              <a:t> = Not discussed in Sept Cal TF Meeting</a:t>
            </a:r>
          </a:p>
          <a:p>
            <a:r>
              <a:rPr lang="en-US" sz="800" i="1" dirty="0">
                <a:latin typeface="Arial" panose="020B0604020202020204" pitchFamily="34" charset="0"/>
                <a:cs typeface="Arial" panose="020B0604020202020204" pitchFamily="34" charset="0"/>
              </a:rPr>
              <a:t>Italics</a:t>
            </a:r>
            <a:r>
              <a:rPr lang="en-US" sz="800" dirty="0">
                <a:latin typeface="Arial" panose="020B0604020202020204" pitchFamily="34" charset="0"/>
                <a:cs typeface="Arial" panose="020B0604020202020204" pitchFamily="34" charset="0"/>
              </a:rPr>
              <a:t> text = Item that has not been completed</a:t>
            </a:r>
          </a:p>
        </p:txBody>
      </p:sp>
      <p:pic>
        <p:nvPicPr>
          <p:cNvPr id="7" name="Picture 6">
            <a:extLst>
              <a:ext uri="{FF2B5EF4-FFF2-40B4-BE49-F238E27FC236}">
                <a16:creationId xmlns:a16="http://schemas.microsoft.com/office/drawing/2014/main" id="{D16392E6-046F-4EE5-8BB1-7D12F895FAFE}"/>
              </a:ext>
            </a:extLst>
          </p:cNvPr>
          <p:cNvPicPr>
            <a:picLocks noChangeAspect="1"/>
          </p:cNvPicPr>
          <p:nvPr/>
        </p:nvPicPr>
        <p:blipFill>
          <a:blip r:embed="rId5"/>
          <a:stretch>
            <a:fillRect/>
          </a:stretch>
        </p:blipFill>
        <p:spPr>
          <a:xfrm>
            <a:off x="6580856" y="5029200"/>
            <a:ext cx="2182144" cy="1371600"/>
          </a:xfrm>
          <a:prstGeom prst="rect">
            <a:avLst/>
          </a:prstGeom>
        </p:spPr>
      </p:pic>
      <p:pic>
        <p:nvPicPr>
          <p:cNvPr id="8" name="Picture 7">
            <a:extLst>
              <a:ext uri="{FF2B5EF4-FFF2-40B4-BE49-F238E27FC236}">
                <a16:creationId xmlns:a16="http://schemas.microsoft.com/office/drawing/2014/main" id="{083336E4-C48E-41A9-9E76-1FC915FB1C59}"/>
              </a:ext>
            </a:extLst>
          </p:cNvPr>
          <p:cNvPicPr>
            <a:picLocks noChangeAspect="1"/>
          </p:cNvPicPr>
          <p:nvPr/>
        </p:nvPicPr>
        <p:blipFill>
          <a:blip r:embed="rId6"/>
          <a:stretch>
            <a:fillRect/>
          </a:stretch>
        </p:blipFill>
        <p:spPr>
          <a:xfrm>
            <a:off x="301752" y="5029874"/>
            <a:ext cx="6126792" cy="1371600"/>
          </a:xfrm>
          <a:prstGeom prst="rect">
            <a:avLst/>
          </a:prstGeom>
          <a:solidFill>
            <a:schemeClr val="bg1"/>
          </a:solidFill>
        </p:spPr>
      </p:pic>
      <p:sp>
        <p:nvSpPr>
          <p:cNvPr id="14" name="Oval 13">
            <a:extLst>
              <a:ext uri="{FF2B5EF4-FFF2-40B4-BE49-F238E27FC236}">
                <a16:creationId xmlns:a16="http://schemas.microsoft.com/office/drawing/2014/main" id="{77FD87C3-E3C8-40B9-BCBC-CA7F52062A69}"/>
              </a:ext>
            </a:extLst>
          </p:cNvPr>
          <p:cNvSpPr/>
          <p:nvPr/>
        </p:nvSpPr>
        <p:spPr>
          <a:xfrm flipH="1">
            <a:off x="130302" y="6727116"/>
            <a:ext cx="114300" cy="8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09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Autofit/>
          </a:bodyPr>
          <a:lstStyle/>
          <a:p>
            <a:pPr algn="l"/>
            <a:r>
              <a:rPr lang="en-US" sz="3200" dirty="0"/>
              <a:t>Input Consensus </a:t>
            </a:r>
            <a:br>
              <a:rPr lang="en-US" sz="3200" dirty="0"/>
            </a:br>
            <a:r>
              <a:rPr lang="en-US" sz="3200" dirty="0"/>
              <a:t>2.03 – Commercial Combination Oven</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14</a:t>
            </a:fld>
            <a:endParaRPr lang="en-US"/>
          </a:p>
        </p:txBody>
      </p:sp>
      <p:sp>
        <p:nvSpPr>
          <p:cNvPr id="6" name="Content Placeholder 5"/>
          <p:cNvSpPr>
            <a:spLocks noGrp="1"/>
          </p:cNvSpPr>
          <p:nvPr>
            <p:ph sz="quarter" idx="1"/>
          </p:nvPr>
        </p:nvSpPr>
        <p:spPr>
          <a:xfrm>
            <a:off x="187452" y="1298448"/>
            <a:ext cx="8763000" cy="5106536"/>
          </a:xfrm>
        </p:spPr>
        <p:txBody>
          <a:bodyPr>
            <a:normAutofit/>
          </a:bodyPr>
          <a:lstStyle/>
          <a:p>
            <a:r>
              <a:rPr lang="en-US" sz="1800" dirty="0"/>
              <a:t>Measure Permutations</a:t>
            </a:r>
          </a:p>
          <a:p>
            <a:endParaRPr lang="en-US" sz="1800" dirty="0"/>
          </a:p>
          <a:p>
            <a:endParaRPr lang="en-US" sz="1800" dirty="0"/>
          </a:p>
          <a:p>
            <a:endParaRPr lang="en-US" sz="1800" dirty="0"/>
          </a:p>
          <a:p>
            <a:r>
              <a:rPr lang="en-US" sz="1800" dirty="0"/>
              <a:t>Measure Implementation</a:t>
            </a:r>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p:txBody>
      </p:sp>
      <p:pic>
        <p:nvPicPr>
          <p:cNvPr id="8" name="Picture 7">
            <a:extLst>
              <a:ext uri="{FF2B5EF4-FFF2-40B4-BE49-F238E27FC236}">
                <a16:creationId xmlns:a16="http://schemas.microsoft.com/office/drawing/2014/main" id="{357AF8F8-CEE5-4383-AA19-5829D053CF76}"/>
              </a:ext>
            </a:extLst>
          </p:cNvPr>
          <p:cNvPicPr>
            <a:picLocks noChangeAspect="1"/>
          </p:cNvPicPr>
          <p:nvPr/>
        </p:nvPicPr>
        <p:blipFill>
          <a:blip r:embed="rId3"/>
          <a:stretch>
            <a:fillRect/>
          </a:stretch>
        </p:blipFill>
        <p:spPr>
          <a:xfrm>
            <a:off x="457200" y="1676400"/>
            <a:ext cx="8229600" cy="955016"/>
          </a:xfrm>
          <a:prstGeom prst="rect">
            <a:avLst/>
          </a:prstGeom>
        </p:spPr>
      </p:pic>
      <p:pic>
        <p:nvPicPr>
          <p:cNvPr id="10" name="Picture 9">
            <a:extLst>
              <a:ext uri="{FF2B5EF4-FFF2-40B4-BE49-F238E27FC236}">
                <a16:creationId xmlns:a16="http://schemas.microsoft.com/office/drawing/2014/main" id="{324A7F38-1C54-4B3D-9130-D59A8C459276}"/>
              </a:ext>
            </a:extLst>
          </p:cNvPr>
          <p:cNvPicPr>
            <a:picLocks noChangeAspect="1"/>
          </p:cNvPicPr>
          <p:nvPr/>
        </p:nvPicPr>
        <p:blipFill>
          <a:blip r:embed="rId4"/>
          <a:stretch>
            <a:fillRect/>
          </a:stretch>
        </p:blipFill>
        <p:spPr>
          <a:xfrm>
            <a:off x="457200" y="2971800"/>
            <a:ext cx="8229600" cy="2270984"/>
          </a:xfrm>
          <a:prstGeom prst="rect">
            <a:avLst/>
          </a:prstGeom>
        </p:spPr>
      </p:pic>
      <p:pic>
        <p:nvPicPr>
          <p:cNvPr id="11" name="Picture 10">
            <a:extLst>
              <a:ext uri="{FF2B5EF4-FFF2-40B4-BE49-F238E27FC236}">
                <a16:creationId xmlns:a16="http://schemas.microsoft.com/office/drawing/2014/main" id="{8E65FD0B-166F-44AF-8631-0CEB438E9D0A}"/>
              </a:ext>
            </a:extLst>
          </p:cNvPr>
          <p:cNvPicPr>
            <a:picLocks noChangeAspect="1"/>
          </p:cNvPicPr>
          <p:nvPr/>
        </p:nvPicPr>
        <p:blipFill rotWithShape="1">
          <a:blip r:embed="rId5">
            <a:extLst>
              <a:ext uri="{28A0092B-C50C-407E-A947-70E740481C1C}">
                <a14:useLocalDpi xmlns:a14="http://schemas.microsoft.com/office/drawing/2010/main" val="0"/>
              </a:ext>
            </a:extLst>
          </a:blip>
          <a:srcRect r="2830" b="5811"/>
          <a:stretch/>
        </p:blipFill>
        <p:spPr>
          <a:xfrm>
            <a:off x="7497667" y="121243"/>
            <a:ext cx="1504982" cy="1340963"/>
          </a:xfrm>
          <a:prstGeom prst="rect">
            <a:avLst/>
          </a:prstGeom>
        </p:spPr>
      </p:pic>
    </p:spTree>
    <p:extLst>
      <p:ext uri="{BB962C8B-B14F-4D97-AF65-F5344CB8AC3E}">
        <p14:creationId xmlns:p14="http://schemas.microsoft.com/office/powerpoint/2010/main" val="3940660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5DB4D5-12F8-4F86-9C60-C0D17CACF38A}"/>
              </a:ext>
            </a:extLst>
          </p:cNvPr>
          <p:cNvPicPr>
            <a:picLocks noChangeAspect="1"/>
          </p:cNvPicPr>
          <p:nvPr/>
        </p:nvPicPr>
        <p:blipFill>
          <a:blip r:embed="rId3"/>
          <a:stretch>
            <a:fillRect/>
          </a:stretch>
        </p:blipFill>
        <p:spPr>
          <a:xfrm>
            <a:off x="193279" y="4991100"/>
            <a:ext cx="6266673" cy="1371600"/>
          </a:xfrm>
          <a:prstGeom prst="rect">
            <a:avLst/>
          </a:prstGeom>
        </p:spPr>
      </p:pic>
      <p:pic>
        <p:nvPicPr>
          <p:cNvPr id="11" name="Picture 10">
            <a:extLst>
              <a:ext uri="{FF2B5EF4-FFF2-40B4-BE49-F238E27FC236}">
                <a16:creationId xmlns:a16="http://schemas.microsoft.com/office/drawing/2014/main" id="{4444A327-0BA5-4FBB-B285-F0A7AA6EF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900" y="838200"/>
            <a:ext cx="1740631" cy="2088757"/>
          </a:xfrm>
          <a:prstGeom prst="rect">
            <a:avLst/>
          </a:prstGeom>
        </p:spPr>
      </p:pic>
      <p:sp>
        <p:nvSpPr>
          <p:cNvPr id="2" name="Title 1"/>
          <p:cNvSpPr>
            <a:spLocks noGrp="1"/>
          </p:cNvSpPr>
          <p:nvPr>
            <p:ph type="title"/>
          </p:nvPr>
        </p:nvSpPr>
        <p:spPr>
          <a:xfrm>
            <a:off x="301752" y="384048"/>
            <a:ext cx="8534400" cy="758952"/>
          </a:xfrm>
        </p:spPr>
        <p:txBody>
          <a:bodyPr>
            <a:normAutofit fontScale="90000"/>
          </a:bodyPr>
          <a:lstStyle/>
          <a:p>
            <a:pPr algn="l"/>
            <a:r>
              <a:rPr lang="en-US" sz="3600" dirty="0"/>
              <a:t>Measure</a:t>
            </a:r>
            <a:r>
              <a:rPr lang="en-US" dirty="0"/>
              <a:t> Consensus</a:t>
            </a:r>
            <a:br>
              <a:rPr lang="en-US" dirty="0"/>
            </a:br>
            <a:r>
              <a:rPr lang="en-US" dirty="0"/>
              <a:t>2.04 – Commercial Griddles </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15</a:t>
            </a:fld>
            <a:endParaRPr lang="en-US"/>
          </a:p>
        </p:txBody>
      </p:sp>
      <p:sp>
        <p:nvSpPr>
          <p:cNvPr id="6" name="Content Placeholder 5"/>
          <p:cNvSpPr>
            <a:spLocks noGrp="1"/>
          </p:cNvSpPr>
          <p:nvPr>
            <p:ph sz="quarter" idx="1"/>
          </p:nvPr>
        </p:nvSpPr>
        <p:spPr>
          <a:xfrm>
            <a:off x="187452" y="1257301"/>
            <a:ext cx="8763000" cy="3807306"/>
          </a:xfrm>
        </p:spPr>
        <p:txBody>
          <a:bodyPr>
            <a:normAutofit fontScale="92500" lnSpcReduction="10000"/>
          </a:bodyPr>
          <a:lstStyle/>
          <a:p>
            <a:r>
              <a:rPr lang="en-US" sz="2800" dirty="0"/>
              <a:t>Offerings</a:t>
            </a:r>
          </a:p>
          <a:p>
            <a:pPr lvl="1"/>
            <a:r>
              <a:rPr lang="en-US" sz="1800" dirty="0">
                <a:solidFill>
                  <a:srgbClr val="0000CC"/>
                </a:solidFill>
              </a:rPr>
              <a:t>Savings estimated “per foot”</a:t>
            </a:r>
          </a:p>
          <a:p>
            <a:pPr lvl="1"/>
            <a:r>
              <a:rPr lang="en-US" sz="1800" dirty="0">
                <a:solidFill>
                  <a:schemeClr val="tx1"/>
                </a:solidFill>
              </a:rPr>
              <a:t>Electric and Gas</a:t>
            </a:r>
          </a:p>
          <a:p>
            <a:r>
              <a:rPr lang="en-US" sz="2800" dirty="0"/>
              <a:t>Stage 1 Issues</a:t>
            </a:r>
          </a:p>
          <a:p>
            <a:pPr lvl="1"/>
            <a:r>
              <a:rPr lang="en-US" sz="1800" dirty="0">
                <a:solidFill>
                  <a:schemeClr val="tx1"/>
                </a:solidFill>
              </a:rPr>
              <a:t>Updated cost data – </a:t>
            </a:r>
            <a:r>
              <a:rPr lang="en-US" sz="1800" dirty="0">
                <a:solidFill>
                  <a:srgbClr val="0000CC"/>
                </a:solidFill>
              </a:rPr>
              <a:t>increased cost</a:t>
            </a:r>
          </a:p>
          <a:p>
            <a:pPr lvl="1"/>
            <a:r>
              <a:rPr lang="en-US" sz="1800" dirty="0">
                <a:solidFill>
                  <a:schemeClr val="tx1"/>
                </a:solidFill>
              </a:rPr>
              <a:t>SCE number of days updated from 355 to 365 days/yr. This keeps values consistent throughout the whole sector so that inputs can be changed uniformly.</a:t>
            </a:r>
            <a:endParaRPr lang="en-US" sz="1600" dirty="0">
              <a:solidFill>
                <a:schemeClr val="tx1"/>
              </a:solidFill>
            </a:endParaRPr>
          </a:p>
          <a:p>
            <a:pPr lvl="1"/>
            <a:r>
              <a:rPr lang="en-US" sz="1800" dirty="0">
                <a:solidFill>
                  <a:schemeClr val="tx1"/>
                </a:solidFill>
              </a:rPr>
              <a:t>SCE Normalized Idle Energy Rate (W/ft</a:t>
            </a:r>
            <a:r>
              <a:rPr lang="en-US" sz="1800" baseline="30000" dirty="0">
                <a:solidFill>
                  <a:schemeClr val="tx1"/>
                </a:solidFill>
              </a:rPr>
              <a:t>2</a:t>
            </a:r>
            <a:r>
              <a:rPr lang="en-US" sz="1800" dirty="0">
                <a:solidFill>
                  <a:schemeClr val="tx1"/>
                </a:solidFill>
              </a:rPr>
              <a:t>) updated from 355 to 293 W/ft</a:t>
            </a:r>
            <a:r>
              <a:rPr lang="en-US" sz="1800" baseline="30000" dirty="0">
                <a:solidFill>
                  <a:schemeClr val="tx1"/>
                </a:solidFill>
              </a:rPr>
              <a:t>2 </a:t>
            </a:r>
            <a:r>
              <a:rPr lang="en-US" sz="1800" dirty="0">
                <a:solidFill>
                  <a:schemeClr val="tx1"/>
                </a:solidFill>
              </a:rPr>
              <a:t>that represents values from the latest QPL</a:t>
            </a:r>
            <a:endParaRPr lang="en-US" sz="1800" baseline="30000" dirty="0">
              <a:solidFill>
                <a:schemeClr val="tx1"/>
              </a:solidFill>
            </a:endParaRPr>
          </a:p>
          <a:p>
            <a:r>
              <a:rPr lang="en-US" sz="2800" dirty="0"/>
              <a:t>Stage 2 Issues</a:t>
            </a:r>
          </a:p>
          <a:p>
            <a:pPr lvl="1"/>
            <a:r>
              <a:rPr lang="en-US" sz="1800" i="1" dirty="0">
                <a:solidFill>
                  <a:schemeClr val="tx1"/>
                </a:solidFill>
              </a:rPr>
              <a:t>Update base and measure case inputs with 2017 QPL</a:t>
            </a:r>
          </a:p>
          <a:p>
            <a:pPr lvl="1"/>
            <a:r>
              <a:rPr lang="en-US" sz="1800" i="1" dirty="0">
                <a:solidFill>
                  <a:schemeClr val="tx1"/>
                </a:solidFill>
              </a:rPr>
              <a:t>Should double griddles and single griddles be treated differently</a:t>
            </a:r>
          </a:p>
        </p:txBody>
      </p:sp>
      <p:sp>
        <p:nvSpPr>
          <p:cNvPr id="12" name="TextBox 11">
            <a:extLst>
              <a:ext uri="{FF2B5EF4-FFF2-40B4-BE49-F238E27FC236}">
                <a16:creationId xmlns:a16="http://schemas.microsoft.com/office/drawing/2014/main" id="{E44D8703-7B69-4F28-AC8B-5FAAEEE43EF6}"/>
              </a:ext>
            </a:extLst>
          </p:cNvPr>
          <p:cNvSpPr txBox="1"/>
          <p:nvPr/>
        </p:nvSpPr>
        <p:spPr>
          <a:xfrm>
            <a:off x="3355918" y="6396335"/>
            <a:ext cx="2435282" cy="461665"/>
          </a:xfrm>
          <a:prstGeom prst="rect">
            <a:avLst/>
          </a:prstGeom>
          <a:solidFill>
            <a:schemeClr val="bg1"/>
          </a:solidFill>
          <a:ln w="15875">
            <a:solidFill>
              <a:srgbClr val="B79462"/>
            </a:solidFill>
          </a:ln>
        </p:spPr>
        <p:txBody>
          <a:bodyPr wrap="none" rtlCol="0">
            <a:spAutoFit/>
          </a:bodyPr>
          <a:lstStyle/>
          <a:p>
            <a:r>
              <a:rPr lang="en-US" sz="800" dirty="0">
                <a:latin typeface="Arial" panose="020B0604020202020204" pitchFamily="34" charset="0"/>
                <a:cs typeface="Arial" panose="020B0604020202020204" pitchFamily="34" charset="0"/>
              </a:rPr>
              <a:t>Black text = Discussed in Sept Cal TF Meeting</a:t>
            </a:r>
          </a:p>
          <a:p>
            <a:r>
              <a:rPr lang="en-US" sz="800" dirty="0">
                <a:solidFill>
                  <a:srgbClr val="0000CC"/>
                </a:solidFill>
                <a:latin typeface="Arial" panose="020B0604020202020204" pitchFamily="34" charset="0"/>
                <a:cs typeface="Arial" panose="020B0604020202020204" pitchFamily="34" charset="0"/>
              </a:rPr>
              <a:t>Blue</a:t>
            </a:r>
            <a:r>
              <a:rPr lang="en-US" sz="800" dirty="0">
                <a:latin typeface="Arial" panose="020B0604020202020204" pitchFamily="34" charset="0"/>
                <a:cs typeface="Arial" panose="020B0604020202020204" pitchFamily="34" charset="0"/>
              </a:rPr>
              <a:t> </a:t>
            </a:r>
            <a:r>
              <a:rPr lang="en-US" sz="800" dirty="0">
                <a:solidFill>
                  <a:srgbClr val="0000CC"/>
                </a:solidFill>
                <a:latin typeface="Arial" panose="020B0604020202020204" pitchFamily="34" charset="0"/>
                <a:cs typeface="Arial" panose="020B0604020202020204" pitchFamily="34" charset="0"/>
              </a:rPr>
              <a:t>text</a:t>
            </a:r>
            <a:r>
              <a:rPr lang="en-US" sz="800" dirty="0">
                <a:latin typeface="Arial" panose="020B0604020202020204" pitchFamily="34" charset="0"/>
                <a:cs typeface="Arial" panose="020B0604020202020204" pitchFamily="34" charset="0"/>
              </a:rPr>
              <a:t> = Not discussed in Sept Cal TF Meeting</a:t>
            </a:r>
          </a:p>
          <a:p>
            <a:r>
              <a:rPr lang="en-US" sz="800" i="1" dirty="0">
                <a:latin typeface="Arial" panose="020B0604020202020204" pitchFamily="34" charset="0"/>
                <a:cs typeface="Arial" panose="020B0604020202020204" pitchFamily="34" charset="0"/>
              </a:rPr>
              <a:t>Italics</a:t>
            </a:r>
            <a:r>
              <a:rPr lang="en-US" sz="800" dirty="0">
                <a:latin typeface="Arial" panose="020B0604020202020204" pitchFamily="34" charset="0"/>
                <a:cs typeface="Arial" panose="020B0604020202020204" pitchFamily="34" charset="0"/>
              </a:rPr>
              <a:t> text = Item that has not been completed</a:t>
            </a:r>
          </a:p>
        </p:txBody>
      </p:sp>
      <p:pic>
        <p:nvPicPr>
          <p:cNvPr id="8" name="Picture 7">
            <a:extLst>
              <a:ext uri="{FF2B5EF4-FFF2-40B4-BE49-F238E27FC236}">
                <a16:creationId xmlns:a16="http://schemas.microsoft.com/office/drawing/2014/main" id="{C3E9BFE7-BEDD-4744-A5AA-F6BCBDCCF529}"/>
              </a:ext>
            </a:extLst>
          </p:cNvPr>
          <p:cNvPicPr>
            <a:picLocks noChangeAspect="1"/>
          </p:cNvPicPr>
          <p:nvPr/>
        </p:nvPicPr>
        <p:blipFill>
          <a:blip r:embed="rId5"/>
          <a:stretch>
            <a:fillRect/>
          </a:stretch>
        </p:blipFill>
        <p:spPr>
          <a:xfrm>
            <a:off x="6542756" y="4991100"/>
            <a:ext cx="2182144" cy="1371600"/>
          </a:xfrm>
          <a:prstGeom prst="rect">
            <a:avLst/>
          </a:prstGeom>
        </p:spPr>
      </p:pic>
      <p:pic>
        <p:nvPicPr>
          <p:cNvPr id="9" name="Picture 8">
            <a:extLst>
              <a:ext uri="{FF2B5EF4-FFF2-40B4-BE49-F238E27FC236}">
                <a16:creationId xmlns:a16="http://schemas.microsoft.com/office/drawing/2014/main" id="{D87A59D5-62F6-4FF6-846B-1F4CD39B26C3}"/>
              </a:ext>
            </a:extLst>
          </p:cNvPr>
          <p:cNvPicPr>
            <a:picLocks noChangeAspect="1"/>
          </p:cNvPicPr>
          <p:nvPr/>
        </p:nvPicPr>
        <p:blipFill>
          <a:blip r:embed="rId6"/>
          <a:stretch>
            <a:fillRect/>
          </a:stretch>
        </p:blipFill>
        <p:spPr>
          <a:xfrm>
            <a:off x="193279" y="4991100"/>
            <a:ext cx="3040082" cy="1371600"/>
          </a:xfrm>
          <a:prstGeom prst="rect">
            <a:avLst/>
          </a:prstGeom>
          <a:solidFill>
            <a:schemeClr val="bg2"/>
          </a:solidFill>
        </p:spPr>
      </p:pic>
      <p:sp>
        <p:nvSpPr>
          <p:cNvPr id="13" name="Oval 12">
            <a:extLst>
              <a:ext uri="{FF2B5EF4-FFF2-40B4-BE49-F238E27FC236}">
                <a16:creationId xmlns:a16="http://schemas.microsoft.com/office/drawing/2014/main" id="{D7F13108-2840-4826-8D37-4FF86C5C2A5F}"/>
              </a:ext>
            </a:extLst>
          </p:cNvPr>
          <p:cNvSpPr/>
          <p:nvPr/>
        </p:nvSpPr>
        <p:spPr>
          <a:xfrm flipH="1">
            <a:off x="130302" y="6727116"/>
            <a:ext cx="114300" cy="8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02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Autofit/>
          </a:bodyPr>
          <a:lstStyle/>
          <a:p>
            <a:pPr algn="l"/>
            <a:r>
              <a:rPr lang="en-US" sz="3200" dirty="0"/>
              <a:t>Input Consensus </a:t>
            </a:r>
            <a:br>
              <a:rPr lang="en-US" sz="3200" dirty="0"/>
            </a:br>
            <a:r>
              <a:rPr lang="en-US" sz="3200" dirty="0"/>
              <a:t>2.04 – Commercial Griddles</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16</a:t>
            </a:fld>
            <a:endParaRPr lang="en-US"/>
          </a:p>
        </p:txBody>
      </p:sp>
      <p:sp>
        <p:nvSpPr>
          <p:cNvPr id="6" name="Content Placeholder 5"/>
          <p:cNvSpPr>
            <a:spLocks noGrp="1"/>
          </p:cNvSpPr>
          <p:nvPr>
            <p:ph sz="quarter" idx="1"/>
          </p:nvPr>
        </p:nvSpPr>
        <p:spPr>
          <a:xfrm>
            <a:off x="187452" y="1298448"/>
            <a:ext cx="8763000" cy="5106536"/>
          </a:xfrm>
        </p:spPr>
        <p:txBody>
          <a:bodyPr>
            <a:normAutofit/>
          </a:bodyPr>
          <a:lstStyle/>
          <a:p>
            <a:r>
              <a:rPr lang="en-US" sz="1800" dirty="0"/>
              <a:t>Measure Permutations</a:t>
            </a:r>
          </a:p>
          <a:p>
            <a:endParaRPr lang="en-US" sz="1800" dirty="0"/>
          </a:p>
          <a:p>
            <a:endParaRPr lang="en-US" sz="1800" dirty="0"/>
          </a:p>
          <a:p>
            <a:endParaRPr lang="en-US" sz="1800" dirty="0"/>
          </a:p>
          <a:p>
            <a:r>
              <a:rPr lang="en-US" sz="1800" dirty="0"/>
              <a:t>Measure Implementation</a:t>
            </a:r>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p:txBody>
      </p:sp>
      <p:pic>
        <p:nvPicPr>
          <p:cNvPr id="10" name="Picture 9">
            <a:extLst>
              <a:ext uri="{FF2B5EF4-FFF2-40B4-BE49-F238E27FC236}">
                <a16:creationId xmlns:a16="http://schemas.microsoft.com/office/drawing/2014/main" id="{3DC58B17-2797-483D-BACD-29A53C5F6120}"/>
              </a:ext>
            </a:extLst>
          </p:cNvPr>
          <p:cNvPicPr>
            <a:picLocks noChangeAspect="1"/>
          </p:cNvPicPr>
          <p:nvPr/>
        </p:nvPicPr>
        <p:blipFill>
          <a:blip r:embed="rId3"/>
          <a:stretch>
            <a:fillRect/>
          </a:stretch>
        </p:blipFill>
        <p:spPr>
          <a:xfrm>
            <a:off x="457200" y="1670770"/>
            <a:ext cx="8229600" cy="955016"/>
          </a:xfrm>
          <a:prstGeom prst="rect">
            <a:avLst/>
          </a:prstGeom>
        </p:spPr>
      </p:pic>
      <p:pic>
        <p:nvPicPr>
          <p:cNvPr id="11" name="Picture 10">
            <a:extLst>
              <a:ext uri="{FF2B5EF4-FFF2-40B4-BE49-F238E27FC236}">
                <a16:creationId xmlns:a16="http://schemas.microsoft.com/office/drawing/2014/main" id="{113B0516-2AB7-43D0-956C-C9B812757F2C}"/>
              </a:ext>
            </a:extLst>
          </p:cNvPr>
          <p:cNvPicPr>
            <a:picLocks noChangeAspect="1"/>
          </p:cNvPicPr>
          <p:nvPr/>
        </p:nvPicPr>
        <p:blipFill>
          <a:blip r:embed="rId4"/>
          <a:stretch>
            <a:fillRect/>
          </a:stretch>
        </p:blipFill>
        <p:spPr>
          <a:xfrm>
            <a:off x="457200" y="2971800"/>
            <a:ext cx="8229600" cy="2270984"/>
          </a:xfrm>
          <a:prstGeom prst="rect">
            <a:avLst/>
          </a:prstGeom>
        </p:spPr>
      </p:pic>
      <p:pic>
        <p:nvPicPr>
          <p:cNvPr id="12" name="Picture 11">
            <a:extLst>
              <a:ext uri="{FF2B5EF4-FFF2-40B4-BE49-F238E27FC236}">
                <a16:creationId xmlns:a16="http://schemas.microsoft.com/office/drawing/2014/main" id="{5509D573-4E60-4F78-BC9E-1D4199B6F1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9900" y="71000"/>
            <a:ext cx="1283431" cy="1540117"/>
          </a:xfrm>
          <a:prstGeom prst="rect">
            <a:avLst/>
          </a:prstGeom>
        </p:spPr>
      </p:pic>
    </p:spTree>
    <p:extLst>
      <p:ext uri="{BB962C8B-B14F-4D97-AF65-F5344CB8AC3E}">
        <p14:creationId xmlns:p14="http://schemas.microsoft.com/office/powerpoint/2010/main" val="3170503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pPr algn="l"/>
            <a:r>
              <a:rPr lang="en-US" sz="3600" dirty="0"/>
              <a:t>Measure</a:t>
            </a:r>
            <a:r>
              <a:rPr lang="en-US" dirty="0"/>
              <a:t> Consensus</a:t>
            </a:r>
            <a:br>
              <a:rPr lang="en-US" dirty="0"/>
            </a:br>
            <a:r>
              <a:rPr lang="en-US" dirty="0"/>
              <a:t>2.05 – Commercial Steamers </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17</a:t>
            </a:fld>
            <a:endParaRPr lang="en-US"/>
          </a:p>
        </p:txBody>
      </p:sp>
      <p:sp>
        <p:nvSpPr>
          <p:cNvPr id="6" name="Content Placeholder 5"/>
          <p:cNvSpPr>
            <a:spLocks noGrp="1"/>
          </p:cNvSpPr>
          <p:nvPr>
            <p:ph sz="quarter" idx="1"/>
          </p:nvPr>
        </p:nvSpPr>
        <p:spPr>
          <a:xfrm>
            <a:off x="187452" y="1467696"/>
            <a:ext cx="8763000" cy="4937287"/>
          </a:xfrm>
        </p:spPr>
        <p:txBody>
          <a:bodyPr>
            <a:normAutofit/>
          </a:bodyPr>
          <a:lstStyle/>
          <a:p>
            <a:r>
              <a:rPr lang="en-US" sz="2800" dirty="0"/>
              <a:t>Offerings</a:t>
            </a:r>
          </a:p>
          <a:p>
            <a:pPr lvl="1"/>
            <a:r>
              <a:rPr lang="en-US" sz="1800" dirty="0">
                <a:solidFill>
                  <a:schemeClr val="tx1"/>
                </a:solidFill>
              </a:rPr>
              <a:t>Electric and Gas</a:t>
            </a:r>
          </a:p>
          <a:p>
            <a:r>
              <a:rPr lang="en-US" sz="2800" dirty="0"/>
              <a:t>Stage 1 Issues</a:t>
            </a:r>
          </a:p>
          <a:p>
            <a:pPr lvl="1"/>
            <a:r>
              <a:rPr lang="en-US" sz="1800" dirty="0">
                <a:solidFill>
                  <a:schemeClr val="tx1"/>
                </a:solidFill>
              </a:rPr>
              <a:t>Updated cost data – </a:t>
            </a:r>
            <a:r>
              <a:rPr lang="en-US" sz="1800" dirty="0">
                <a:solidFill>
                  <a:srgbClr val="0000CC"/>
                </a:solidFill>
              </a:rPr>
              <a:t>increased electric; decreased gas</a:t>
            </a:r>
          </a:p>
          <a:p>
            <a:pPr lvl="1"/>
            <a:r>
              <a:rPr lang="en-US" sz="1800" dirty="0">
                <a:solidFill>
                  <a:schemeClr val="tx1"/>
                </a:solidFill>
              </a:rPr>
              <a:t>POU savings increase based upon updated methodology (Unknown Standby Loss factor)</a:t>
            </a:r>
            <a:endParaRPr lang="en-US" sz="1800" baseline="30000" dirty="0">
              <a:solidFill>
                <a:schemeClr val="tx1"/>
              </a:solidFill>
            </a:endParaRPr>
          </a:p>
          <a:p>
            <a:r>
              <a:rPr lang="en-US" sz="2800" dirty="0"/>
              <a:t>Stage 2 Issues</a:t>
            </a:r>
          </a:p>
          <a:p>
            <a:pPr lvl="1"/>
            <a:r>
              <a:rPr lang="en-US" sz="1800" i="1" dirty="0"/>
              <a:t>Update base and measure case inputs with 2017 QPL</a:t>
            </a:r>
          </a:p>
          <a:p>
            <a:pPr lvl="1"/>
            <a:r>
              <a:rPr lang="en-US" sz="1800" i="1" dirty="0"/>
              <a:t>Addressing 30% reduction disposition</a:t>
            </a:r>
          </a:p>
          <a:p>
            <a:pPr lvl="1"/>
            <a:endParaRPr lang="en-US" sz="1800" dirty="0">
              <a:solidFill>
                <a:srgbClr val="0000CC"/>
              </a:solidFill>
            </a:endParaRPr>
          </a:p>
        </p:txBody>
      </p:sp>
      <p:pic>
        <p:nvPicPr>
          <p:cNvPr id="7" name="Picture 6">
            <a:extLst>
              <a:ext uri="{FF2B5EF4-FFF2-40B4-BE49-F238E27FC236}">
                <a16:creationId xmlns:a16="http://schemas.microsoft.com/office/drawing/2014/main" id="{78E21532-F4FF-49B7-BB28-688893C28D7E}"/>
              </a:ext>
            </a:extLst>
          </p:cNvPr>
          <p:cNvPicPr>
            <a:picLocks noChangeAspect="1"/>
          </p:cNvPicPr>
          <p:nvPr/>
        </p:nvPicPr>
        <p:blipFill rotWithShape="1">
          <a:blip r:embed="rId3"/>
          <a:srcRect l="3758" t="1906" r="1256" b="3170"/>
          <a:stretch/>
        </p:blipFill>
        <p:spPr>
          <a:xfrm>
            <a:off x="6906038" y="1143000"/>
            <a:ext cx="1969007" cy="1943099"/>
          </a:xfrm>
          <a:prstGeom prst="rect">
            <a:avLst/>
          </a:prstGeom>
          <a:ln>
            <a:solidFill>
              <a:schemeClr val="tx1"/>
            </a:solidFill>
          </a:ln>
        </p:spPr>
      </p:pic>
      <p:pic>
        <p:nvPicPr>
          <p:cNvPr id="8" name="Picture 7">
            <a:extLst>
              <a:ext uri="{FF2B5EF4-FFF2-40B4-BE49-F238E27FC236}">
                <a16:creationId xmlns:a16="http://schemas.microsoft.com/office/drawing/2014/main" id="{D05C765D-F4F9-4AF5-ABF2-F8EF56C72665}"/>
              </a:ext>
            </a:extLst>
          </p:cNvPr>
          <p:cNvPicPr>
            <a:picLocks noChangeAspect="1"/>
          </p:cNvPicPr>
          <p:nvPr/>
        </p:nvPicPr>
        <p:blipFill>
          <a:blip r:embed="rId4"/>
          <a:stretch>
            <a:fillRect/>
          </a:stretch>
        </p:blipFill>
        <p:spPr>
          <a:xfrm>
            <a:off x="199955" y="4991100"/>
            <a:ext cx="6126792" cy="1371600"/>
          </a:xfrm>
          <a:prstGeom prst="rect">
            <a:avLst/>
          </a:prstGeom>
        </p:spPr>
      </p:pic>
      <p:sp>
        <p:nvSpPr>
          <p:cNvPr id="12" name="TextBox 11">
            <a:extLst>
              <a:ext uri="{FF2B5EF4-FFF2-40B4-BE49-F238E27FC236}">
                <a16:creationId xmlns:a16="http://schemas.microsoft.com/office/drawing/2014/main" id="{807A903B-7E56-4541-A4C0-398DE1D18C60}"/>
              </a:ext>
            </a:extLst>
          </p:cNvPr>
          <p:cNvSpPr txBox="1"/>
          <p:nvPr/>
        </p:nvSpPr>
        <p:spPr>
          <a:xfrm>
            <a:off x="3355918" y="6396335"/>
            <a:ext cx="2435282" cy="461665"/>
          </a:xfrm>
          <a:prstGeom prst="rect">
            <a:avLst/>
          </a:prstGeom>
          <a:solidFill>
            <a:schemeClr val="bg1"/>
          </a:solidFill>
          <a:ln w="15875">
            <a:solidFill>
              <a:srgbClr val="B79462"/>
            </a:solidFill>
          </a:ln>
        </p:spPr>
        <p:txBody>
          <a:bodyPr wrap="none" rtlCol="0">
            <a:spAutoFit/>
          </a:bodyPr>
          <a:lstStyle/>
          <a:p>
            <a:r>
              <a:rPr lang="en-US" sz="800" dirty="0">
                <a:latin typeface="Arial" panose="020B0604020202020204" pitchFamily="34" charset="0"/>
                <a:cs typeface="Arial" panose="020B0604020202020204" pitchFamily="34" charset="0"/>
              </a:rPr>
              <a:t>Black text = Discussed in Sept Cal TF Meeting</a:t>
            </a:r>
          </a:p>
          <a:p>
            <a:r>
              <a:rPr lang="en-US" sz="800" dirty="0">
                <a:solidFill>
                  <a:srgbClr val="0000CC"/>
                </a:solidFill>
                <a:latin typeface="Arial" panose="020B0604020202020204" pitchFamily="34" charset="0"/>
                <a:cs typeface="Arial" panose="020B0604020202020204" pitchFamily="34" charset="0"/>
              </a:rPr>
              <a:t>Blue</a:t>
            </a:r>
            <a:r>
              <a:rPr lang="en-US" sz="800" dirty="0">
                <a:latin typeface="Arial" panose="020B0604020202020204" pitchFamily="34" charset="0"/>
                <a:cs typeface="Arial" panose="020B0604020202020204" pitchFamily="34" charset="0"/>
              </a:rPr>
              <a:t> </a:t>
            </a:r>
            <a:r>
              <a:rPr lang="en-US" sz="800" dirty="0">
                <a:solidFill>
                  <a:srgbClr val="0000CC"/>
                </a:solidFill>
                <a:latin typeface="Arial" panose="020B0604020202020204" pitchFamily="34" charset="0"/>
                <a:cs typeface="Arial" panose="020B0604020202020204" pitchFamily="34" charset="0"/>
              </a:rPr>
              <a:t>text</a:t>
            </a:r>
            <a:r>
              <a:rPr lang="en-US" sz="800" dirty="0">
                <a:latin typeface="Arial" panose="020B0604020202020204" pitchFamily="34" charset="0"/>
                <a:cs typeface="Arial" panose="020B0604020202020204" pitchFamily="34" charset="0"/>
              </a:rPr>
              <a:t> = Not discussed in Sept Cal TF Meeting</a:t>
            </a:r>
          </a:p>
          <a:p>
            <a:r>
              <a:rPr lang="en-US" sz="800" i="1" dirty="0">
                <a:latin typeface="Arial" panose="020B0604020202020204" pitchFamily="34" charset="0"/>
                <a:cs typeface="Arial" panose="020B0604020202020204" pitchFamily="34" charset="0"/>
              </a:rPr>
              <a:t>Italics</a:t>
            </a:r>
            <a:r>
              <a:rPr lang="en-US" sz="800" dirty="0">
                <a:latin typeface="Arial" panose="020B0604020202020204" pitchFamily="34" charset="0"/>
                <a:cs typeface="Arial" panose="020B0604020202020204" pitchFamily="34" charset="0"/>
              </a:rPr>
              <a:t> text = Item that has not been completed</a:t>
            </a:r>
          </a:p>
        </p:txBody>
      </p:sp>
      <p:pic>
        <p:nvPicPr>
          <p:cNvPr id="10" name="Picture 9">
            <a:extLst>
              <a:ext uri="{FF2B5EF4-FFF2-40B4-BE49-F238E27FC236}">
                <a16:creationId xmlns:a16="http://schemas.microsoft.com/office/drawing/2014/main" id="{B97DCC4E-7DDA-4DF1-8B03-2522600D342C}"/>
              </a:ext>
            </a:extLst>
          </p:cNvPr>
          <p:cNvPicPr>
            <a:picLocks noChangeAspect="1"/>
          </p:cNvPicPr>
          <p:nvPr/>
        </p:nvPicPr>
        <p:blipFill>
          <a:blip r:embed="rId5"/>
          <a:stretch>
            <a:fillRect/>
          </a:stretch>
        </p:blipFill>
        <p:spPr>
          <a:xfrm>
            <a:off x="6570895" y="4991100"/>
            <a:ext cx="2182144" cy="1371600"/>
          </a:xfrm>
          <a:prstGeom prst="rect">
            <a:avLst/>
          </a:prstGeom>
        </p:spPr>
      </p:pic>
      <p:pic>
        <p:nvPicPr>
          <p:cNvPr id="9" name="Picture 8">
            <a:extLst>
              <a:ext uri="{FF2B5EF4-FFF2-40B4-BE49-F238E27FC236}">
                <a16:creationId xmlns:a16="http://schemas.microsoft.com/office/drawing/2014/main" id="{B33B1755-7192-4D90-97F1-0AC98743FA8F}"/>
              </a:ext>
            </a:extLst>
          </p:cNvPr>
          <p:cNvPicPr>
            <a:picLocks noChangeAspect="1"/>
          </p:cNvPicPr>
          <p:nvPr/>
        </p:nvPicPr>
        <p:blipFill>
          <a:blip r:embed="rId6"/>
          <a:stretch>
            <a:fillRect/>
          </a:stretch>
        </p:blipFill>
        <p:spPr>
          <a:xfrm>
            <a:off x="199955" y="4991100"/>
            <a:ext cx="6126792" cy="1371600"/>
          </a:xfrm>
          <a:prstGeom prst="rect">
            <a:avLst/>
          </a:prstGeom>
          <a:solidFill>
            <a:schemeClr val="bg2"/>
          </a:solidFill>
        </p:spPr>
      </p:pic>
      <p:sp>
        <p:nvSpPr>
          <p:cNvPr id="13" name="Oval 12">
            <a:extLst>
              <a:ext uri="{FF2B5EF4-FFF2-40B4-BE49-F238E27FC236}">
                <a16:creationId xmlns:a16="http://schemas.microsoft.com/office/drawing/2014/main" id="{E53B9F09-4FAE-4B34-A06B-97887539973E}"/>
              </a:ext>
            </a:extLst>
          </p:cNvPr>
          <p:cNvSpPr/>
          <p:nvPr/>
        </p:nvSpPr>
        <p:spPr>
          <a:xfrm flipH="1">
            <a:off x="130302" y="6727116"/>
            <a:ext cx="114300" cy="8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40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Autofit/>
          </a:bodyPr>
          <a:lstStyle/>
          <a:p>
            <a:pPr algn="l"/>
            <a:r>
              <a:rPr lang="en-US" sz="3200" dirty="0"/>
              <a:t>Input Consensus </a:t>
            </a:r>
            <a:br>
              <a:rPr lang="en-US" sz="3200" dirty="0"/>
            </a:br>
            <a:r>
              <a:rPr lang="en-US" sz="3200" dirty="0"/>
              <a:t>2.05 – Commercial Steamers</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18</a:t>
            </a:fld>
            <a:endParaRPr lang="en-US"/>
          </a:p>
        </p:txBody>
      </p:sp>
      <p:sp>
        <p:nvSpPr>
          <p:cNvPr id="6" name="Content Placeholder 5"/>
          <p:cNvSpPr>
            <a:spLocks noGrp="1"/>
          </p:cNvSpPr>
          <p:nvPr>
            <p:ph sz="quarter" idx="1"/>
          </p:nvPr>
        </p:nvSpPr>
        <p:spPr>
          <a:xfrm>
            <a:off x="187452" y="1298448"/>
            <a:ext cx="8763000" cy="5106536"/>
          </a:xfrm>
        </p:spPr>
        <p:txBody>
          <a:bodyPr>
            <a:normAutofit/>
          </a:bodyPr>
          <a:lstStyle/>
          <a:p>
            <a:r>
              <a:rPr lang="en-US" sz="1800" dirty="0"/>
              <a:t>Measure Permutations</a:t>
            </a:r>
          </a:p>
          <a:p>
            <a:endParaRPr lang="en-US" sz="1800" dirty="0"/>
          </a:p>
          <a:p>
            <a:endParaRPr lang="en-US" sz="1600" dirty="0"/>
          </a:p>
          <a:p>
            <a:endParaRPr lang="en-US" sz="1800" dirty="0"/>
          </a:p>
          <a:p>
            <a:endParaRPr lang="en-US" sz="1800" dirty="0"/>
          </a:p>
          <a:p>
            <a:r>
              <a:rPr lang="en-US" sz="1800" dirty="0"/>
              <a:t>Measure Implementation</a:t>
            </a:r>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p:txBody>
      </p:sp>
      <p:pic>
        <p:nvPicPr>
          <p:cNvPr id="7" name="Picture 6">
            <a:extLst>
              <a:ext uri="{FF2B5EF4-FFF2-40B4-BE49-F238E27FC236}">
                <a16:creationId xmlns:a16="http://schemas.microsoft.com/office/drawing/2014/main" id="{4686EEAB-C5D8-4542-95F2-C981E8351959}"/>
              </a:ext>
            </a:extLst>
          </p:cNvPr>
          <p:cNvPicPr>
            <a:picLocks noChangeAspect="1"/>
          </p:cNvPicPr>
          <p:nvPr/>
        </p:nvPicPr>
        <p:blipFill>
          <a:blip r:embed="rId3"/>
          <a:stretch>
            <a:fillRect/>
          </a:stretch>
        </p:blipFill>
        <p:spPr>
          <a:xfrm>
            <a:off x="454152" y="1676400"/>
            <a:ext cx="8229600" cy="1143012"/>
          </a:xfrm>
          <a:prstGeom prst="rect">
            <a:avLst/>
          </a:prstGeom>
        </p:spPr>
      </p:pic>
      <p:pic>
        <p:nvPicPr>
          <p:cNvPr id="8" name="Picture 7">
            <a:extLst>
              <a:ext uri="{FF2B5EF4-FFF2-40B4-BE49-F238E27FC236}">
                <a16:creationId xmlns:a16="http://schemas.microsoft.com/office/drawing/2014/main" id="{2B6B4531-8838-4CD4-8DDB-AAEC686126B6}"/>
              </a:ext>
            </a:extLst>
          </p:cNvPr>
          <p:cNvPicPr>
            <a:picLocks noChangeAspect="1"/>
          </p:cNvPicPr>
          <p:nvPr/>
        </p:nvPicPr>
        <p:blipFill>
          <a:blip r:embed="rId4"/>
          <a:stretch>
            <a:fillRect/>
          </a:stretch>
        </p:blipFill>
        <p:spPr>
          <a:xfrm>
            <a:off x="454152" y="3276600"/>
            <a:ext cx="8229600" cy="2270984"/>
          </a:xfrm>
          <a:prstGeom prst="rect">
            <a:avLst/>
          </a:prstGeom>
        </p:spPr>
      </p:pic>
      <p:pic>
        <p:nvPicPr>
          <p:cNvPr id="10" name="Picture 9">
            <a:extLst>
              <a:ext uri="{FF2B5EF4-FFF2-40B4-BE49-F238E27FC236}">
                <a16:creationId xmlns:a16="http://schemas.microsoft.com/office/drawing/2014/main" id="{23A5DFFA-28FF-4B17-9E90-2159FA59A8A5}"/>
              </a:ext>
            </a:extLst>
          </p:cNvPr>
          <p:cNvPicPr>
            <a:picLocks noChangeAspect="1"/>
          </p:cNvPicPr>
          <p:nvPr/>
        </p:nvPicPr>
        <p:blipFill rotWithShape="1">
          <a:blip r:embed="rId5"/>
          <a:srcRect l="3758" t="1906" r="1256" b="3170"/>
          <a:stretch/>
        </p:blipFill>
        <p:spPr>
          <a:xfrm>
            <a:off x="7472500" y="228601"/>
            <a:ext cx="1461162" cy="1441936"/>
          </a:xfrm>
          <a:prstGeom prst="rect">
            <a:avLst/>
          </a:prstGeom>
          <a:ln>
            <a:solidFill>
              <a:schemeClr val="tx1"/>
            </a:solidFill>
          </a:ln>
        </p:spPr>
      </p:pic>
    </p:spTree>
    <p:extLst>
      <p:ext uri="{BB962C8B-B14F-4D97-AF65-F5344CB8AC3E}">
        <p14:creationId xmlns:p14="http://schemas.microsoft.com/office/powerpoint/2010/main" val="3705103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4048"/>
            <a:ext cx="8534400" cy="758952"/>
          </a:xfrm>
        </p:spPr>
        <p:txBody>
          <a:bodyPr>
            <a:normAutofit fontScale="90000"/>
          </a:bodyPr>
          <a:lstStyle/>
          <a:p>
            <a:pPr algn="l"/>
            <a:r>
              <a:rPr lang="en-US" sz="3600" dirty="0"/>
              <a:t>Measure</a:t>
            </a:r>
            <a:r>
              <a:rPr lang="en-US" dirty="0"/>
              <a:t> Consensus</a:t>
            </a:r>
            <a:br>
              <a:rPr lang="en-US" dirty="0"/>
            </a:br>
            <a:r>
              <a:rPr lang="en-US" dirty="0"/>
              <a:t>2.07 – Insulated Hot Food Holding Cabinets</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19</a:t>
            </a:fld>
            <a:endParaRPr lang="en-US"/>
          </a:p>
        </p:txBody>
      </p:sp>
      <p:sp>
        <p:nvSpPr>
          <p:cNvPr id="6" name="Content Placeholder 5"/>
          <p:cNvSpPr>
            <a:spLocks noGrp="1"/>
          </p:cNvSpPr>
          <p:nvPr>
            <p:ph sz="quarter" idx="1"/>
          </p:nvPr>
        </p:nvSpPr>
        <p:spPr>
          <a:xfrm>
            <a:off x="187452" y="1467697"/>
            <a:ext cx="8763000" cy="3523403"/>
          </a:xfrm>
        </p:spPr>
        <p:txBody>
          <a:bodyPr>
            <a:normAutofit fontScale="92500" lnSpcReduction="20000"/>
          </a:bodyPr>
          <a:lstStyle/>
          <a:p>
            <a:r>
              <a:rPr lang="en-US" sz="2800" dirty="0"/>
              <a:t>Offerings</a:t>
            </a:r>
          </a:p>
          <a:p>
            <a:pPr lvl="1"/>
            <a:r>
              <a:rPr lang="en-US" sz="1800" dirty="0">
                <a:solidFill>
                  <a:schemeClr val="tx1"/>
                </a:solidFill>
              </a:rPr>
              <a:t>Permutations vary by Capacity (Half and Full)</a:t>
            </a:r>
          </a:p>
          <a:p>
            <a:pPr lvl="1"/>
            <a:r>
              <a:rPr lang="en-US" sz="1800" dirty="0">
                <a:solidFill>
                  <a:schemeClr val="tx1"/>
                </a:solidFill>
              </a:rPr>
              <a:t>¾ sized unit offering was removed since no QPL units exist</a:t>
            </a:r>
          </a:p>
          <a:p>
            <a:r>
              <a:rPr lang="en-US" sz="2800" dirty="0"/>
              <a:t>Stage 1 Issues</a:t>
            </a:r>
          </a:p>
          <a:p>
            <a:pPr lvl="1"/>
            <a:r>
              <a:rPr lang="en-US" sz="1800" dirty="0">
                <a:solidFill>
                  <a:srgbClr val="FF0000"/>
                </a:solidFill>
              </a:rPr>
              <a:t>Updated cost data – no updated cost data available</a:t>
            </a:r>
          </a:p>
          <a:p>
            <a:pPr lvl="2"/>
            <a:r>
              <a:rPr lang="en-US" sz="1600" dirty="0">
                <a:solidFill>
                  <a:srgbClr val="FF0000"/>
                </a:solidFill>
              </a:rPr>
              <a:t>Harmonized costs – SDG&amp;E cost decreased; previously used a 40% reduction factor</a:t>
            </a:r>
          </a:p>
          <a:p>
            <a:pPr lvl="1"/>
            <a:r>
              <a:rPr lang="en-US" sz="1800" dirty="0">
                <a:solidFill>
                  <a:srgbClr val="0000CC"/>
                </a:solidFill>
              </a:rPr>
              <a:t>SDG&amp;E and </a:t>
            </a:r>
            <a:r>
              <a:rPr lang="en-US" sz="1800" dirty="0">
                <a:solidFill>
                  <a:schemeClr val="tx1"/>
                </a:solidFill>
              </a:rPr>
              <a:t>SCE Cabinet Volume (ft</a:t>
            </a:r>
            <a:r>
              <a:rPr lang="en-US" sz="1800" baseline="30000" dirty="0">
                <a:solidFill>
                  <a:schemeClr val="tx1"/>
                </a:solidFill>
              </a:rPr>
              <a:t>3</a:t>
            </a:r>
            <a:r>
              <a:rPr lang="en-US" sz="1800" dirty="0">
                <a:solidFill>
                  <a:schemeClr val="tx1"/>
                </a:solidFill>
              </a:rPr>
              <a:t>) and Normalized Idle Energy Rate measure case inputs updated for consistency to the average QPL values of 2014:</a:t>
            </a:r>
          </a:p>
          <a:p>
            <a:pPr lvl="2"/>
            <a:r>
              <a:rPr lang="en-US" sz="1600" dirty="0"/>
              <a:t>Half size – 10 ft</a:t>
            </a:r>
            <a:r>
              <a:rPr lang="en-US" sz="1600" baseline="30000" dirty="0"/>
              <a:t>3</a:t>
            </a:r>
            <a:r>
              <a:rPr lang="en-US" sz="1600" dirty="0"/>
              <a:t>, 5 W/ft</a:t>
            </a:r>
            <a:r>
              <a:rPr lang="en-US" sz="1600" baseline="30000" dirty="0"/>
              <a:t>3</a:t>
            </a:r>
          </a:p>
          <a:p>
            <a:pPr lvl="2"/>
            <a:r>
              <a:rPr lang="en-US" sz="1600" dirty="0"/>
              <a:t>Full size – 25 ft</a:t>
            </a:r>
            <a:r>
              <a:rPr lang="en-US" sz="1600" baseline="30000" dirty="0"/>
              <a:t>3</a:t>
            </a:r>
            <a:r>
              <a:rPr lang="en-US" sz="1600" dirty="0"/>
              <a:t>, 11.3 W/ft</a:t>
            </a:r>
            <a:r>
              <a:rPr lang="en-US" sz="1600" baseline="30000" dirty="0"/>
              <a:t>3</a:t>
            </a:r>
            <a:endParaRPr lang="en-US" sz="1600" dirty="0"/>
          </a:p>
          <a:p>
            <a:r>
              <a:rPr lang="en-US" sz="2800" dirty="0"/>
              <a:t>Stage 2 Issues</a:t>
            </a:r>
          </a:p>
          <a:p>
            <a:pPr lvl="1"/>
            <a:r>
              <a:rPr lang="en-US" sz="1800" i="1" dirty="0"/>
              <a:t>Update base and measure case inputs with 2017 QPL</a:t>
            </a:r>
          </a:p>
        </p:txBody>
      </p:sp>
      <p:pic>
        <p:nvPicPr>
          <p:cNvPr id="11" name="Picture 10">
            <a:extLst>
              <a:ext uri="{FF2B5EF4-FFF2-40B4-BE49-F238E27FC236}">
                <a16:creationId xmlns:a16="http://schemas.microsoft.com/office/drawing/2014/main" id="{0FCCCD81-FE0C-44F5-9E1A-98DD2DF1ACC8}"/>
              </a:ext>
            </a:extLst>
          </p:cNvPr>
          <p:cNvPicPr>
            <a:picLocks noChangeAspect="1"/>
          </p:cNvPicPr>
          <p:nvPr/>
        </p:nvPicPr>
        <p:blipFill rotWithShape="1">
          <a:blip r:embed="rId3">
            <a:extLst>
              <a:ext uri="{28A0092B-C50C-407E-A947-70E740481C1C}">
                <a14:useLocalDpi xmlns:a14="http://schemas.microsoft.com/office/drawing/2010/main" val="0"/>
              </a:ext>
            </a:extLst>
          </a:blip>
          <a:srcRect l="5287" r="9426"/>
          <a:stretch/>
        </p:blipFill>
        <p:spPr>
          <a:xfrm>
            <a:off x="7696200" y="76200"/>
            <a:ext cx="1354488" cy="2147562"/>
          </a:xfrm>
          <a:prstGeom prst="rect">
            <a:avLst/>
          </a:prstGeom>
        </p:spPr>
      </p:pic>
      <p:pic>
        <p:nvPicPr>
          <p:cNvPr id="7" name="Picture 6">
            <a:extLst>
              <a:ext uri="{FF2B5EF4-FFF2-40B4-BE49-F238E27FC236}">
                <a16:creationId xmlns:a16="http://schemas.microsoft.com/office/drawing/2014/main" id="{CBF01821-E7D9-4194-A283-072C6F021916}"/>
              </a:ext>
            </a:extLst>
          </p:cNvPr>
          <p:cNvPicPr>
            <a:picLocks noChangeAspect="1"/>
          </p:cNvPicPr>
          <p:nvPr/>
        </p:nvPicPr>
        <p:blipFill>
          <a:blip r:embed="rId4"/>
          <a:stretch>
            <a:fillRect/>
          </a:stretch>
        </p:blipFill>
        <p:spPr>
          <a:xfrm>
            <a:off x="201068" y="4991100"/>
            <a:ext cx="6126792" cy="1371600"/>
          </a:xfrm>
          <a:prstGeom prst="rect">
            <a:avLst/>
          </a:prstGeom>
        </p:spPr>
      </p:pic>
      <p:sp>
        <p:nvSpPr>
          <p:cNvPr id="13" name="TextBox 12">
            <a:extLst>
              <a:ext uri="{FF2B5EF4-FFF2-40B4-BE49-F238E27FC236}">
                <a16:creationId xmlns:a16="http://schemas.microsoft.com/office/drawing/2014/main" id="{DEE17B3B-FF8E-4C0A-9DE6-041AC078C1B4}"/>
              </a:ext>
            </a:extLst>
          </p:cNvPr>
          <p:cNvSpPr txBox="1"/>
          <p:nvPr/>
        </p:nvSpPr>
        <p:spPr>
          <a:xfrm>
            <a:off x="3355918" y="6396335"/>
            <a:ext cx="2435282" cy="461665"/>
          </a:xfrm>
          <a:prstGeom prst="rect">
            <a:avLst/>
          </a:prstGeom>
          <a:solidFill>
            <a:schemeClr val="bg1"/>
          </a:solidFill>
          <a:ln w="15875">
            <a:solidFill>
              <a:srgbClr val="B79462"/>
            </a:solidFill>
          </a:ln>
        </p:spPr>
        <p:txBody>
          <a:bodyPr wrap="none" rtlCol="0">
            <a:spAutoFit/>
          </a:bodyPr>
          <a:lstStyle/>
          <a:p>
            <a:r>
              <a:rPr lang="en-US" sz="800" dirty="0">
                <a:latin typeface="Arial" panose="020B0604020202020204" pitchFamily="34" charset="0"/>
                <a:cs typeface="Arial" panose="020B0604020202020204" pitchFamily="34" charset="0"/>
              </a:rPr>
              <a:t>Black text = Discussed in Sept Cal TF Meeting</a:t>
            </a:r>
          </a:p>
          <a:p>
            <a:r>
              <a:rPr lang="en-US" sz="800" dirty="0">
                <a:solidFill>
                  <a:srgbClr val="0000CC"/>
                </a:solidFill>
                <a:latin typeface="Arial" panose="020B0604020202020204" pitchFamily="34" charset="0"/>
                <a:cs typeface="Arial" panose="020B0604020202020204" pitchFamily="34" charset="0"/>
              </a:rPr>
              <a:t>Blue</a:t>
            </a:r>
            <a:r>
              <a:rPr lang="en-US" sz="800" dirty="0">
                <a:latin typeface="Arial" panose="020B0604020202020204" pitchFamily="34" charset="0"/>
                <a:cs typeface="Arial" panose="020B0604020202020204" pitchFamily="34" charset="0"/>
              </a:rPr>
              <a:t> </a:t>
            </a:r>
            <a:r>
              <a:rPr lang="en-US" sz="800" dirty="0">
                <a:solidFill>
                  <a:srgbClr val="0000CC"/>
                </a:solidFill>
                <a:latin typeface="Arial" panose="020B0604020202020204" pitchFamily="34" charset="0"/>
                <a:cs typeface="Arial" panose="020B0604020202020204" pitchFamily="34" charset="0"/>
              </a:rPr>
              <a:t>text</a:t>
            </a:r>
            <a:r>
              <a:rPr lang="en-US" sz="800" dirty="0">
                <a:latin typeface="Arial" panose="020B0604020202020204" pitchFamily="34" charset="0"/>
                <a:cs typeface="Arial" panose="020B0604020202020204" pitchFamily="34" charset="0"/>
              </a:rPr>
              <a:t> = Not discussed in Sept Cal TF Meeting</a:t>
            </a:r>
          </a:p>
          <a:p>
            <a:r>
              <a:rPr lang="en-US" sz="800" i="1" dirty="0">
                <a:latin typeface="Arial" panose="020B0604020202020204" pitchFamily="34" charset="0"/>
                <a:cs typeface="Arial" panose="020B0604020202020204" pitchFamily="34" charset="0"/>
              </a:rPr>
              <a:t>Italics</a:t>
            </a:r>
            <a:r>
              <a:rPr lang="en-US" sz="800" dirty="0">
                <a:latin typeface="Arial" panose="020B0604020202020204" pitchFamily="34" charset="0"/>
                <a:cs typeface="Arial" panose="020B0604020202020204" pitchFamily="34" charset="0"/>
              </a:rPr>
              <a:t> text = Item that has not been completed</a:t>
            </a:r>
          </a:p>
        </p:txBody>
      </p:sp>
      <p:pic>
        <p:nvPicPr>
          <p:cNvPr id="8" name="Picture 7">
            <a:extLst>
              <a:ext uri="{FF2B5EF4-FFF2-40B4-BE49-F238E27FC236}">
                <a16:creationId xmlns:a16="http://schemas.microsoft.com/office/drawing/2014/main" id="{DA1A659F-1BAD-43D1-9A7C-EC9059496D6A}"/>
              </a:ext>
            </a:extLst>
          </p:cNvPr>
          <p:cNvPicPr>
            <a:picLocks noChangeAspect="1"/>
          </p:cNvPicPr>
          <p:nvPr/>
        </p:nvPicPr>
        <p:blipFill>
          <a:blip r:embed="rId5"/>
          <a:stretch>
            <a:fillRect/>
          </a:stretch>
        </p:blipFill>
        <p:spPr>
          <a:xfrm>
            <a:off x="6591300" y="4991100"/>
            <a:ext cx="2182144" cy="1371600"/>
          </a:xfrm>
          <a:prstGeom prst="rect">
            <a:avLst/>
          </a:prstGeom>
        </p:spPr>
      </p:pic>
      <p:pic>
        <p:nvPicPr>
          <p:cNvPr id="9" name="Picture 8">
            <a:extLst>
              <a:ext uri="{FF2B5EF4-FFF2-40B4-BE49-F238E27FC236}">
                <a16:creationId xmlns:a16="http://schemas.microsoft.com/office/drawing/2014/main" id="{7AA52CEE-F447-4E70-9F26-F998E2AEB5AB}"/>
              </a:ext>
            </a:extLst>
          </p:cNvPr>
          <p:cNvPicPr>
            <a:picLocks noChangeAspect="1"/>
          </p:cNvPicPr>
          <p:nvPr/>
        </p:nvPicPr>
        <p:blipFill>
          <a:blip r:embed="rId6"/>
          <a:stretch>
            <a:fillRect/>
          </a:stretch>
        </p:blipFill>
        <p:spPr>
          <a:xfrm>
            <a:off x="201068" y="4991100"/>
            <a:ext cx="6126792" cy="1371600"/>
          </a:xfrm>
          <a:prstGeom prst="rect">
            <a:avLst/>
          </a:prstGeom>
          <a:solidFill>
            <a:schemeClr val="bg2"/>
          </a:solidFill>
        </p:spPr>
      </p:pic>
      <p:sp>
        <p:nvSpPr>
          <p:cNvPr id="12" name="Oval 11">
            <a:extLst>
              <a:ext uri="{FF2B5EF4-FFF2-40B4-BE49-F238E27FC236}">
                <a16:creationId xmlns:a16="http://schemas.microsoft.com/office/drawing/2014/main" id="{7C6F133E-9554-4267-8B3D-FAFB5FAF217B}"/>
              </a:ext>
            </a:extLst>
          </p:cNvPr>
          <p:cNvSpPr/>
          <p:nvPr/>
        </p:nvSpPr>
        <p:spPr>
          <a:xfrm flipH="1">
            <a:off x="130302" y="6727116"/>
            <a:ext cx="114300" cy="8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669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9141F91-A268-4B67-AFCA-9F17797A9C42}"/>
              </a:ext>
            </a:extLst>
          </p:cNvPr>
          <p:cNvSpPr/>
          <p:nvPr/>
        </p:nvSpPr>
        <p:spPr>
          <a:xfrm>
            <a:off x="381000" y="2133599"/>
            <a:ext cx="2057400" cy="27799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EC3521-5E4C-4D3B-9100-F01656BA1F31}"/>
              </a:ext>
            </a:extLst>
          </p:cNvPr>
          <p:cNvSpPr>
            <a:spLocks noGrp="1"/>
          </p:cNvSpPr>
          <p:nvPr>
            <p:ph type="title"/>
          </p:nvPr>
        </p:nvSpPr>
        <p:spPr>
          <a:xfrm>
            <a:off x="301752" y="304800"/>
            <a:ext cx="8534400" cy="758952"/>
          </a:xfrm>
        </p:spPr>
        <p:txBody>
          <a:bodyPr>
            <a:normAutofit fontScale="90000"/>
          </a:bodyPr>
          <a:lstStyle/>
          <a:p>
            <a:r>
              <a:rPr lang="en-US" dirty="0"/>
              <a:t>Food Services Consolidation</a:t>
            </a:r>
            <a:br>
              <a:rPr lang="en-US" dirty="0"/>
            </a:br>
            <a:r>
              <a:rPr lang="en-US" dirty="0"/>
              <a:t>Overview</a:t>
            </a:r>
          </a:p>
        </p:txBody>
      </p:sp>
      <p:sp>
        <p:nvSpPr>
          <p:cNvPr id="3" name="Date Placeholder 2">
            <a:extLst>
              <a:ext uri="{FF2B5EF4-FFF2-40B4-BE49-F238E27FC236}">
                <a16:creationId xmlns:a16="http://schemas.microsoft.com/office/drawing/2014/main" id="{83ACEF07-A2E3-48FE-849A-ADC00B340E58}"/>
              </a:ext>
            </a:extLst>
          </p:cNvPr>
          <p:cNvSpPr>
            <a:spLocks noGrp="1"/>
          </p:cNvSpPr>
          <p:nvPr>
            <p:ph type="dt" sz="half" idx="10"/>
          </p:nvPr>
        </p:nvSpPr>
        <p:spPr>
          <a:xfrm>
            <a:off x="5791200" y="6404984"/>
            <a:ext cx="3044952" cy="365760"/>
          </a:xfrm>
        </p:spPr>
        <p:txBody>
          <a:bodyPr/>
          <a:lstStyle/>
          <a:p>
            <a:fld id="{13B275FC-95AE-5F43-84DE-7325704F4380}" type="datetime1">
              <a:rPr lang="en-US" smtClean="0"/>
              <a:t>10/26/2017</a:t>
            </a:fld>
            <a:endParaRPr lang="en-US"/>
          </a:p>
        </p:txBody>
      </p:sp>
      <p:sp>
        <p:nvSpPr>
          <p:cNvPr id="4" name="Footer Placeholder 3">
            <a:extLst>
              <a:ext uri="{FF2B5EF4-FFF2-40B4-BE49-F238E27FC236}">
                <a16:creationId xmlns:a16="http://schemas.microsoft.com/office/drawing/2014/main" id="{450F8486-A557-49E1-A34F-6BF005BF4CD6}"/>
              </a:ext>
            </a:extLst>
          </p:cNvPr>
          <p:cNvSpPr>
            <a:spLocks noGrp="1"/>
          </p:cNvSpPr>
          <p:nvPr>
            <p:ph type="ftr" sz="quarter" idx="11"/>
          </p:nvPr>
        </p:nvSpPr>
        <p:spPr/>
        <p:txBody>
          <a:bodyPr/>
          <a:lstStyle/>
          <a:p>
            <a:r>
              <a:rPr lang="en-US" dirty="0"/>
              <a:t>Food Services</a:t>
            </a:r>
          </a:p>
        </p:txBody>
      </p:sp>
      <p:sp>
        <p:nvSpPr>
          <p:cNvPr id="5" name="Slide Number Placeholder 4">
            <a:extLst>
              <a:ext uri="{FF2B5EF4-FFF2-40B4-BE49-F238E27FC236}">
                <a16:creationId xmlns:a16="http://schemas.microsoft.com/office/drawing/2014/main" id="{AC66E4F4-6B05-4D35-9D84-D82D3FEF1F96}"/>
              </a:ext>
            </a:extLst>
          </p:cNvPr>
          <p:cNvSpPr>
            <a:spLocks noGrp="1"/>
          </p:cNvSpPr>
          <p:nvPr>
            <p:ph type="sldNum" sz="quarter" idx="12"/>
          </p:nvPr>
        </p:nvSpPr>
        <p:spPr/>
        <p:txBody>
          <a:bodyPr/>
          <a:lstStyle/>
          <a:p>
            <a:fld id="{909A63E0-9C55-41FE-BE94-C73968ED251E}" type="slidenum">
              <a:rPr lang="en-US" smtClean="0"/>
              <a:pPr/>
              <a:t>2</a:t>
            </a:fld>
            <a:endParaRPr lang="en-US"/>
          </a:p>
        </p:txBody>
      </p:sp>
      <p:sp>
        <p:nvSpPr>
          <p:cNvPr id="7" name="Rectangle 6">
            <a:extLst>
              <a:ext uri="{FF2B5EF4-FFF2-40B4-BE49-F238E27FC236}">
                <a16:creationId xmlns:a16="http://schemas.microsoft.com/office/drawing/2014/main" id="{266E0C89-6B3F-4130-9072-DC501BBF4015}"/>
              </a:ext>
            </a:extLst>
          </p:cNvPr>
          <p:cNvSpPr/>
          <p:nvPr/>
        </p:nvSpPr>
        <p:spPr>
          <a:xfrm>
            <a:off x="381000" y="1371600"/>
            <a:ext cx="2057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Define Measures</a:t>
            </a:r>
          </a:p>
        </p:txBody>
      </p:sp>
      <p:sp>
        <p:nvSpPr>
          <p:cNvPr id="8" name="Rectangle 7">
            <a:extLst>
              <a:ext uri="{FF2B5EF4-FFF2-40B4-BE49-F238E27FC236}">
                <a16:creationId xmlns:a16="http://schemas.microsoft.com/office/drawing/2014/main" id="{6B6195BF-2C60-49F3-B057-9CDE01D271B8}"/>
              </a:ext>
            </a:extLst>
          </p:cNvPr>
          <p:cNvSpPr/>
          <p:nvPr/>
        </p:nvSpPr>
        <p:spPr>
          <a:xfrm>
            <a:off x="381000" y="2133600"/>
            <a:ext cx="2057400" cy="610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Understand Energy Savings</a:t>
            </a:r>
          </a:p>
        </p:txBody>
      </p:sp>
      <p:sp>
        <p:nvSpPr>
          <p:cNvPr id="9" name="Rectangle 8">
            <a:extLst>
              <a:ext uri="{FF2B5EF4-FFF2-40B4-BE49-F238E27FC236}">
                <a16:creationId xmlns:a16="http://schemas.microsoft.com/office/drawing/2014/main" id="{2A32F280-3EF1-4424-B86D-B928EB46D63D}"/>
              </a:ext>
            </a:extLst>
          </p:cNvPr>
          <p:cNvSpPr/>
          <p:nvPr/>
        </p:nvSpPr>
        <p:spPr>
          <a:xfrm>
            <a:off x="571500" y="2815818"/>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Sync Methodology</a:t>
            </a:r>
          </a:p>
        </p:txBody>
      </p:sp>
      <p:sp>
        <p:nvSpPr>
          <p:cNvPr id="10" name="Rectangle 9">
            <a:extLst>
              <a:ext uri="{FF2B5EF4-FFF2-40B4-BE49-F238E27FC236}">
                <a16:creationId xmlns:a16="http://schemas.microsoft.com/office/drawing/2014/main" id="{3D4E98D6-AA83-4137-B1F2-16A8993451F1}"/>
              </a:ext>
            </a:extLst>
          </p:cNvPr>
          <p:cNvSpPr/>
          <p:nvPr/>
        </p:nvSpPr>
        <p:spPr>
          <a:xfrm>
            <a:off x="571500" y="3350412"/>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Input Consensus</a:t>
            </a:r>
          </a:p>
        </p:txBody>
      </p:sp>
      <p:sp>
        <p:nvSpPr>
          <p:cNvPr id="11" name="Rectangle 10">
            <a:extLst>
              <a:ext uri="{FF2B5EF4-FFF2-40B4-BE49-F238E27FC236}">
                <a16:creationId xmlns:a16="http://schemas.microsoft.com/office/drawing/2014/main" id="{0F31E742-95E1-4138-9677-AA485C46CE28}"/>
              </a:ext>
            </a:extLst>
          </p:cNvPr>
          <p:cNvSpPr/>
          <p:nvPr/>
        </p:nvSpPr>
        <p:spPr>
          <a:xfrm>
            <a:off x="571500" y="3885006"/>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Missing Information</a:t>
            </a:r>
          </a:p>
        </p:txBody>
      </p:sp>
      <p:sp>
        <p:nvSpPr>
          <p:cNvPr id="12" name="Rectangle 11">
            <a:extLst>
              <a:ext uri="{FF2B5EF4-FFF2-40B4-BE49-F238E27FC236}">
                <a16:creationId xmlns:a16="http://schemas.microsoft.com/office/drawing/2014/main" id="{61FFEACB-7867-4551-BF70-8AD559FA60CB}"/>
              </a:ext>
            </a:extLst>
          </p:cNvPr>
          <p:cNvSpPr/>
          <p:nvPr/>
        </p:nvSpPr>
        <p:spPr>
          <a:xfrm>
            <a:off x="571500" y="4419600"/>
            <a:ext cx="1676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Stage 1 vs Stage 2</a:t>
            </a:r>
          </a:p>
        </p:txBody>
      </p:sp>
      <p:sp>
        <p:nvSpPr>
          <p:cNvPr id="13" name="Rectangle 12">
            <a:extLst>
              <a:ext uri="{FF2B5EF4-FFF2-40B4-BE49-F238E27FC236}">
                <a16:creationId xmlns:a16="http://schemas.microsoft.com/office/drawing/2014/main" id="{F8E6919F-4847-4DE0-870D-6177C3B9D944}"/>
              </a:ext>
            </a:extLst>
          </p:cNvPr>
          <p:cNvSpPr/>
          <p:nvPr/>
        </p:nvSpPr>
        <p:spPr>
          <a:xfrm>
            <a:off x="381000" y="5180644"/>
            <a:ext cx="2057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Define Offerings</a:t>
            </a:r>
          </a:p>
        </p:txBody>
      </p:sp>
      <p:sp>
        <p:nvSpPr>
          <p:cNvPr id="14" name="Rectangle 13">
            <a:extLst>
              <a:ext uri="{FF2B5EF4-FFF2-40B4-BE49-F238E27FC236}">
                <a16:creationId xmlns:a16="http://schemas.microsoft.com/office/drawing/2014/main" id="{906AC86E-F1F6-44A0-AD2A-F38BC89753A0}"/>
              </a:ext>
            </a:extLst>
          </p:cNvPr>
          <p:cNvSpPr/>
          <p:nvPr/>
        </p:nvSpPr>
        <p:spPr>
          <a:xfrm>
            <a:off x="381000" y="5867400"/>
            <a:ext cx="2057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Understand Cost</a:t>
            </a:r>
          </a:p>
        </p:txBody>
      </p:sp>
      <p:cxnSp>
        <p:nvCxnSpPr>
          <p:cNvPr id="17" name="Straight Arrow Connector 16">
            <a:extLst>
              <a:ext uri="{FF2B5EF4-FFF2-40B4-BE49-F238E27FC236}">
                <a16:creationId xmlns:a16="http://schemas.microsoft.com/office/drawing/2014/main" id="{7DC580A2-5546-4428-A838-F10B1C8162A8}"/>
              </a:ext>
            </a:extLst>
          </p:cNvPr>
          <p:cNvCxnSpPr/>
          <p:nvPr/>
        </p:nvCxnSpPr>
        <p:spPr>
          <a:xfrm>
            <a:off x="1409700" y="1828800"/>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7C99836-0D7A-4C1C-9353-9DB843B41872}"/>
              </a:ext>
            </a:extLst>
          </p:cNvPr>
          <p:cNvCxnSpPr>
            <a:cxnSpLocks/>
            <a:stCxn id="15" idx="2"/>
            <a:endCxn id="13" idx="0"/>
          </p:cNvCxnSpPr>
          <p:nvPr/>
        </p:nvCxnSpPr>
        <p:spPr>
          <a:xfrm>
            <a:off x="1409700" y="4913502"/>
            <a:ext cx="0" cy="267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CD690DD-0150-4449-AED0-267079CB0AE1}"/>
              </a:ext>
            </a:extLst>
          </p:cNvPr>
          <p:cNvCxnSpPr/>
          <p:nvPr/>
        </p:nvCxnSpPr>
        <p:spPr>
          <a:xfrm>
            <a:off x="1409700" y="5637844"/>
            <a:ext cx="0" cy="229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2AD8767-C782-49AA-98D7-AFC5B3212DD3}"/>
              </a:ext>
            </a:extLst>
          </p:cNvPr>
          <p:cNvCxnSpPr>
            <a:cxnSpLocks/>
            <a:stCxn id="12" idx="3"/>
            <a:endCxn id="24" idx="1"/>
          </p:cNvCxnSpPr>
          <p:nvPr/>
        </p:nvCxnSpPr>
        <p:spPr>
          <a:xfrm>
            <a:off x="2247900" y="4648200"/>
            <a:ext cx="5749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465D7D6-CA4E-4E07-9769-D6F967DDDABD}"/>
              </a:ext>
            </a:extLst>
          </p:cNvPr>
          <p:cNvSpPr/>
          <p:nvPr/>
        </p:nvSpPr>
        <p:spPr>
          <a:xfrm>
            <a:off x="2822809" y="4419600"/>
            <a:ext cx="117580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Stage 2</a:t>
            </a:r>
          </a:p>
        </p:txBody>
      </p:sp>
      <p:sp>
        <p:nvSpPr>
          <p:cNvPr id="27" name="Content Placeholder 26">
            <a:extLst>
              <a:ext uri="{FF2B5EF4-FFF2-40B4-BE49-F238E27FC236}">
                <a16:creationId xmlns:a16="http://schemas.microsoft.com/office/drawing/2014/main" id="{28A47EA3-4DAA-443A-9340-0C1D11611954}"/>
              </a:ext>
            </a:extLst>
          </p:cNvPr>
          <p:cNvSpPr>
            <a:spLocks noGrp="1"/>
          </p:cNvSpPr>
          <p:nvPr>
            <p:ph sz="quarter" idx="1"/>
          </p:nvPr>
        </p:nvSpPr>
        <p:spPr>
          <a:xfrm>
            <a:off x="4038600" y="1527048"/>
            <a:ext cx="4953000" cy="4877936"/>
          </a:xfrm>
        </p:spPr>
        <p:txBody>
          <a:bodyPr>
            <a:normAutofit fontScale="85000" lnSpcReduction="20000"/>
          </a:bodyPr>
          <a:lstStyle/>
          <a:p>
            <a:r>
              <a:rPr lang="en-US" dirty="0"/>
              <a:t>At the start, in general:</a:t>
            </a:r>
          </a:p>
          <a:p>
            <a:pPr lvl="1"/>
            <a:r>
              <a:rPr lang="en-US" dirty="0"/>
              <a:t>Measures consistently defined</a:t>
            </a:r>
          </a:p>
          <a:p>
            <a:pPr lvl="1"/>
            <a:r>
              <a:rPr lang="en-US" dirty="0"/>
              <a:t>Methodologies consistently applied</a:t>
            </a:r>
          </a:p>
          <a:p>
            <a:r>
              <a:rPr lang="en-US" dirty="0"/>
              <a:t>Input consensus achieved</a:t>
            </a:r>
          </a:p>
          <a:p>
            <a:pPr lvl="1"/>
            <a:r>
              <a:rPr lang="en-US" dirty="0"/>
              <a:t>Permutation / Implementation fields</a:t>
            </a:r>
          </a:p>
          <a:p>
            <a:pPr lvl="1"/>
            <a:r>
              <a:rPr lang="en-US" dirty="0"/>
              <a:t>Savings inputs</a:t>
            </a:r>
          </a:p>
          <a:p>
            <a:r>
              <a:rPr lang="en-US" dirty="0"/>
              <a:t>Missing information</a:t>
            </a:r>
          </a:p>
          <a:p>
            <a:pPr lvl="1"/>
            <a:r>
              <a:rPr lang="en-US" dirty="0"/>
              <a:t>Update cost data</a:t>
            </a:r>
          </a:p>
          <a:p>
            <a:pPr lvl="1"/>
            <a:r>
              <a:rPr lang="en-US" dirty="0"/>
              <a:t>Address 30% reduction disposition</a:t>
            </a:r>
          </a:p>
          <a:p>
            <a:r>
              <a:rPr lang="en-US" dirty="0"/>
              <a:t>Stage 2</a:t>
            </a:r>
          </a:p>
          <a:p>
            <a:pPr lvl="1"/>
            <a:r>
              <a:rPr lang="en-US" dirty="0"/>
              <a:t>Update Base / Measure case inputs with Qualified Product List information</a:t>
            </a:r>
          </a:p>
          <a:p>
            <a:pPr lvl="1"/>
            <a:r>
              <a:rPr lang="en-US" dirty="0"/>
              <a:t>Individual Measures:</a:t>
            </a:r>
          </a:p>
          <a:p>
            <a:pPr lvl="2"/>
            <a:r>
              <a:rPr lang="en-US" dirty="0"/>
              <a:t>Restructure Rack Oven (Energy Star)</a:t>
            </a:r>
          </a:p>
          <a:p>
            <a:pPr lvl="2"/>
            <a:r>
              <a:rPr lang="en-US" dirty="0"/>
              <a:t>Update Ice Machine (Code)</a:t>
            </a:r>
          </a:p>
          <a:p>
            <a:pPr lvl="2"/>
            <a:r>
              <a:rPr lang="en-US" dirty="0"/>
              <a:t>Review new Upright Dishwasher (New)</a:t>
            </a:r>
          </a:p>
        </p:txBody>
      </p:sp>
    </p:spTree>
    <p:extLst>
      <p:ext uri="{BB962C8B-B14F-4D97-AF65-F5344CB8AC3E}">
        <p14:creationId xmlns:p14="http://schemas.microsoft.com/office/powerpoint/2010/main" val="342825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Autofit/>
          </a:bodyPr>
          <a:lstStyle/>
          <a:p>
            <a:pPr algn="l"/>
            <a:r>
              <a:rPr lang="en-US" sz="3200" dirty="0"/>
              <a:t>Input Consensus </a:t>
            </a:r>
            <a:br>
              <a:rPr lang="en-US" sz="3200" dirty="0"/>
            </a:br>
            <a:r>
              <a:rPr lang="en-US" sz="3200" dirty="0"/>
              <a:t>2.07 – Insulated Hot Food Holding Cabinets</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20</a:t>
            </a:fld>
            <a:endParaRPr lang="en-US"/>
          </a:p>
        </p:txBody>
      </p:sp>
      <p:sp>
        <p:nvSpPr>
          <p:cNvPr id="6" name="Content Placeholder 5"/>
          <p:cNvSpPr>
            <a:spLocks noGrp="1"/>
          </p:cNvSpPr>
          <p:nvPr>
            <p:ph sz="quarter" idx="1"/>
          </p:nvPr>
        </p:nvSpPr>
        <p:spPr>
          <a:xfrm>
            <a:off x="187452" y="1298448"/>
            <a:ext cx="8763000" cy="5106536"/>
          </a:xfrm>
        </p:spPr>
        <p:txBody>
          <a:bodyPr>
            <a:normAutofit/>
          </a:bodyPr>
          <a:lstStyle/>
          <a:p>
            <a:r>
              <a:rPr lang="en-US" sz="1800" dirty="0"/>
              <a:t>Measure Permutations</a:t>
            </a:r>
          </a:p>
          <a:p>
            <a:endParaRPr lang="en-US" sz="1800" dirty="0"/>
          </a:p>
          <a:p>
            <a:endParaRPr lang="en-US" sz="1800" dirty="0"/>
          </a:p>
          <a:p>
            <a:endParaRPr lang="en-US" sz="1800" dirty="0"/>
          </a:p>
          <a:p>
            <a:r>
              <a:rPr lang="en-US" sz="1800" dirty="0"/>
              <a:t>Measure Implementation</a:t>
            </a:r>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p:txBody>
      </p:sp>
      <p:pic>
        <p:nvPicPr>
          <p:cNvPr id="7" name="Picture 6">
            <a:extLst>
              <a:ext uri="{FF2B5EF4-FFF2-40B4-BE49-F238E27FC236}">
                <a16:creationId xmlns:a16="http://schemas.microsoft.com/office/drawing/2014/main" id="{50F59F3D-5B44-4BB5-8D24-10F8091B63BF}"/>
              </a:ext>
            </a:extLst>
          </p:cNvPr>
          <p:cNvPicPr>
            <a:picLocks noChangeAspect="1"/>
          </p:cNvPicPr>
          <p:nvPr/>
        </p:nvPicPr>
        <p:blipFill>
          <a:blip r:embed="rId3"/>
          <a:stretch>
            <a:fillRect/>
          </a:stretch>
        </p:blipFill>
        <p:spPr>
          <a:xfrm>
            <a:off x="454152" y="1680295"/>
            <a:ext cx="8229600" cy="955016"/>
          </a:xfrm>
          <a:prstGeom prst="rect">
            <a:avLst/>
          </a:prstGeom>
        </p:spPr>
      </p:pic>
      <p:pic>
        <p:nvPicPr>
          <p:cNvPr id="8" name="Picture 7">
            <a:extLst>
              <a:ext uri="{FF2B5EF4-FFF2-40B4-BE49-F238E27FC236}">
                <a16:creationId xmlns:a16="http://schemas.microsoft.com/office/drawing/2014/main" id="{BDC223F2-6E20-434C-8F68-E067F5790ED6}"/>
              </a:ext>
            </a:extLst>
          </p:cNvPr>
          <p:cNvPicPr>
            <a:picLocks noChangeAspect="1"/>
          </p:cNvPicPr>
          <p:nvPr/>
        </p:nvPicPr>
        <p:blipFill>
          <a:blip r:embed="rId4"/>
          <a:stretch>
            <a:fillRect/>
          </a:stretch>
        </p:blipFill>
        <p:spPr>
          <a:xfrm>
            <a:off x="454152" y="3007633"/>
            <a:ext cx="8229600" cy="2082988"/>
          </a:xfrm>
          <a:prstGeom prst="rect">
            <a:avLst/>
          </a:prstGeom>
        </p:spPr>
      </p:pic>
      <p:pic>
        <p:nvPicPr>
          <p:cNvPr id="9" name="Picture 8">
            <a:extLst>
              <a:ext uri="{FF2B5EF4-FFF2-40B4-BE49-F238E27FC236}">
                <a16:creationId xmlns:a16="http://schemas.microsoft.com/office/drawing/2014/main" id="{9E18DCF3-1E8C-4074-B710-4142CFC4BD0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287" r="9426"/>
          <a:stretch/>
        </p:blipFill>
        <p:spPr>
          <a:xfrm>
            <a:off x="8251370" y="9525"/>
            <a:ext cx="883104" cy="1400175"/>
          </a:xfrm>
          <a:prstGeom prst="rect">
            <a:avLst/>
          </a:prstGeom>
        </p:spPr>
      </p:pic>
    </p:spTree>
    <p:extLst>
      <p:ext uri="{BB962C8B-B14F-4D97-AF65-F5344CB8AC3E}">
        <p14:creationId xmlns:p14="http://schemas.microsoft.com/office/powerpoint/2010/main" val="3019386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84048"/>
            <a:ext cx="8534400" cy="758952"/>
          </a:xfrm>
        </p:spPr>
        <p:txBody>
          <a:bodyPr>
            <a:normAutofit fontScale="90000"/>
          </a:bodyPr>
          <a:lstStyle/>
          <a:p>
            <a:pPr algn="l"/>
            <a:r>
              <a:rPr lang="en-US" sz="3600" dirty="0"/>
              <a:t>Measure</a:t>
            </a:r>
            <a:r>
              <a:rPr lang="en-US" dirty="0"/>
              <a:t> Consensus</a:t>
            </a:r>
            <a:br>
              <a:rPr lang="en-US" dirty="0"/>
            </a:br>
            <a:r>
              <a:rPr lang="en-US" dirty="0"/>
              <a:t>2.08 – Commercial Conveyor Oven-Gas </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21</a:t>
            </a:fld>
            <a:endParaRPr lang="en-US"/>
          </a:p>
        </p:txBody>
      </p:sp>
      <p:sp>
        <p:nvSpPr>
          <p:cNvPr id="6" name="Content Placeholder 5"/>
          <p:cNvSpPr>
            <a:spLocks noGrp="1"/>
          </p:cNvSpPr>
          <p:nvPr>
            <p:ph sz="quarter" idx="1"/>
          </p:nvPr>
        </p:nvSpPr>
        <p:spPr>
          <a:xfrm>
            <a:off x="187452" y="1295400"/>
            <a:ext cx="7432548" cy="3695701"/>
          </a:xfrm>
        </p:spPr>
        <p:txBody>
          <a:bodyPr>
            <a:normAutofit fontScale="92500" lnSpcReduction="20000"/>
          </a:bodyPr>
          <a:lstStyle/>
          <a:p>
            <a:r>
              <a:rPr lang="en-US" sz="2800" dirty="0"/>
              <a:t>Offerings</a:t>
            </a:r>
          </a:p>
          <a:p>
            <a:pPr lvl="1"/>
            <a:r>
              <a:rPr lang="en-US" sz="1800" dirty="0">
                <a:solidFill>
                  <a:schemeClr val="tx1"/>
                </a:solidFill>
              </a:rPr>
              <a:t>Permutations vary by Capacity (Large &gt;=25”)</a:t>
            </a:r>
          </a:p>
          <a:p>
            <a:pPr lvl="1"/>
            <a:r>
              <a:rPr lang="en-US" sz="1800" dirty="0">
                <a:solidFill>
                  <a:schemeClr val="tx1"/>
                </a:solidFill>
              </a:rPr>
              <a:t>Capacity size of Small &lt;25” was removed since no QPL units existed</a:t>
            </a:r>
          </a:p>
          <a:p>
            <a:r>
              <a:rPr lang="en-US" sz="2800" dirty="0"/>
              <a:t>Stage 1 Issues</a:t>
            </a:r>
          </a:p>
          <a:p>
            <a:pPr lvl="1"/>
            <a:r>
              <a:rPr lang="en-US" sz="1800" dirty="0">
                <a:solidFill>
                  <a:schemeClr val="tx1"/>
                </a:solidFill>
              </a:rPr>
              <a:t>Updated cost data – </a:t>
            </a:r>
            <a:r>
              <a:rPr lang="en-US" sz="1800" dirty="0">
                <a:solidFill>
                  <a:srgbClr val="0000CC"/>
                </a:solidFill>
              </a:rPr>
              <a:t>increased cost; small data set</a:t>
            </a:r>
          </a:p>
          <a:p>
            <a:pPr lvl="2"/>
            <a:r>
              <a:rPr lang="en-US" sz="1600" dirty="0">
                <a:solidFill>
                  <a:srgbClr val="0000CC"/>
                </a:solidFill>
              </a:rPr>
              <a:t>1 base and 3 measure case costs</a:t>
            </a:r>
          </a:p>
          <a:p>
            <a:pPr lvl="2"/>
            <a:r>
              <a:rPr lang="en-US" sz="1600" dirty="0">
                <a:solidFill>
                  <a:srgbClr val="0000CC"/>
                </a:solidFill>
              </a:rPr>
              <a:t>Recommend not updating this cost</a:t>
            </a:r>
          </a:p>
          <a:p>
            <a:pPr lvl="1"/>
            <a:r>
              <a:rPr lang="en-US" sz="1800" dirty="0">
                <a:solidFill>
                  <a:srgbClr val="0000CC"/>
                </a:solidFill>
              </a:rPr>
              <a:t>Include reduction from Disposition for PG&amp;E and SCG</a:t>
            </a:r>
          </a:p>
          <a:p>
            <a:r>
              <a:rPr lang="en-US" sz="2800" dirty="0"/>
              <a:t>Stage 2 Issues</a:t>
            </a:r>
          </a:p>
          <a:p>
            <a:pPr lvl="1"/>
            <a:r>
              <a:rPr lang="en-US" sz="1800" i="1" dirty="0"/>
              <a:t>Update base and measure case inputs with 2017 QPL</a:t>
            </a:r>
          </a:p>
          <a:p>
            <a:pPr lvl="1"/>
            <a:r>
              <a:rPr lang="en-US" sz="1800" i="1" dirty="0"/>
              <a:t>Addressing 30% reduction disposition</a:t>
            </a:r>
          </a:p>
          <a:p>
            <a:pPr lvl="1"/>
            <a:r>
              <a:rPr lang="en-US" sz="1800" i="1" dirty="0">
                <a:solidFill>
                  <a:srgbClr val="0000CC"/>
                </a:solidFill>
              </a:rPr>
              <a:t>Consider basing savings on oven size based upon belt width and oven length</a:t>
            </a:r>
          </a:p>
        </p:txBody>
      </p:sp>
      <p:pic>
        <p:nvPicPr>
          <p:cNvPr id="10" name="Picture 9">
            <a:extLst>
              <a:ext uri="{FF2B5EF4-FFF2-40B4-BE49-F238E27FC236}">
                <a16:creationId xmlns:a16="http://schemas.microsoft.com/office/drawing/2014/main" id="{42CC6A5F-AD14-4254-B115-46320FEAEBCB}"/>
              </a:ext>
            </a:extLst>
          </p:cNvPr>
          <p:cNvPicPr>
            <a:picLocks noChangeAspect="1"/>
          </p:cNvPicPr>
          <p:nvPr/>
        </p:nvPicPr>
        <p:blipFill rotWithShape="1">
          <a:blip r:embed="rId3">
            <a:extLst>
              <a:ext uri="{28A0092B-C50C-407E-A947-70E740481C1C}">
                <a14:useLocalDpi xmlns:a14="http://schemas.microsoft.com/office/drawing/2010/main" val="0"/>
              </a:ext>
            </a:extLst>
          </a:blip>
          <a:srcRect r="6573" b="6624"/>
          <a:stretch/>
        </p:blipFill>
        <p:spPr>
          <a:xfrm>
            <a:off x="6996074" y="104516"/>
            <a:ext cx="2054352" cy="1843711"/>
          </a:xfrm>
          <a:prstGeom prst="rect">
            <a:avLst/>
          </a:prstGeom>
        </p:spPr>
      </p:pic>
      <p:pic>
        <p:nvPicPr>
          <p:cNvPr id="7" name="Picture 6">
            <a:extLst>
              <a:ext uri="{FF2B5EF4-FFF2-40B4-BE49-F238E27FC236}">
                <a16:creationId xmlns:a16="http://schemas.microsoft.com/office/drawing/2014/main" id="{21E92091-2388-4EA6-9797-4937F1EFB542}"/>
              </a:ext>
            </a:extLst>
          </p:cNvPr>
          <p:cNvPicPr>
            <a:picLocks noChangeAspect="1"/>
          </p:cNvPicPr>
          <p:nvPr/>
        </p:nvPicPr>
        <p:blipFill>
          <a:blip r:embed="rId4"/>
          <a:stretch>
            <a:fillRect/>
          </a:stretch>
        </p:blipFill>
        <p:spPr>
          <a:xfrm>
            <a:off x="198912" y="4991100"/>
            <a:ext cx="6192070" cy="1371600"/>
          </a:xfrm>
          <a:prstGeom prst="rect">
            <a:avLst/>
          </a:prstGeom>
        </p:spPr>
      </p:pic>
      <p:sp>
        <p:nvSpPr>
          <p:cNvPr id="12" name="TextBox 11">
            <a:extLst>
              <a:ext uri="{FF2B5EF4-FFF2-40B4-BE49-F238E27FC236}">
                <a16:creationId xmlns:a16="http://schemas.microsoft.com/office/drawing/2014/main" id="{67170917-32FD-49B6-BD4A-0272120F6602}"/>
              </a:ext>
            </a:extLst>
          </p:cNvPr>
          <p:cNvSpPr txBox="1"/>
          <p:nvPr/>
        </p:nvSpPr>
        <p:spPr>
          <a:xfrm>
            <a:off x="3355918" y="6396335"/>
            <a:ext cx="2435282" cy="461665"/>
          </a:xfrm>
          <a:prstGeom prst="rect">
            <a:avLst/>
          </a:prstGeom>
          <a:solidFill>
            <a:schemeClr val="bg1"/>
          </a:solidFill>
          <a:ln w="15875">
            <a:solidFill>
              <a:srgbClr val="B79462"/>
            </a:solidFill>
          </a:ln>
        </p:spPr>
        <p:txBody>
          <a:bodyPr wrap="none" rtlCol="0">
            <a:spAutoFit/>
          </a:bodyPr>
          <a:lstStyle/>
          <a:p>
            <a:r>
              <a:rPr lang="en-US" sz="800" dirty="0">
                <a:latin typeface="Arial" panose="020B0604020202020204" pitchFamily="34" charset="0"/>
                <a:cs typeface="Arial" panose="020B0604020202020204" pitchFamily="34" charset="0"/>
              </a:rPr>
              <a:t>Black text = Discussed in Sept Cal TF Meeting</a:t>
            </a:r>
          </a:p>
          <a:p>
            <a:r>
              <a:rPr lang="en-US" sz="800" dirty="0">
                <a:solidFill>
                  <a:srgbClr val="0000CC"/>
                </a:solidFill>
                <a:latin typeface="Arial" panose="020B0604020202020204" pitchFamily="34" charset="0"/>
                <a:cs typeface="Arial" panose="020B0604020202020204" pitchFamily="34" charset="0"/>
              </a:rPr>
              <a:t>Blue</a:t>
            </a:r>
            <a:r>
              <a:rPr lang="en-US" sz="800" dirty="0">
                <a:latin typeface="Arial" panose="020B0604020202020204" pitchFamily="34" charset="0"/>
                <a:cs typeface="Arial" panose="020B0604020202020204" pitchFamily="34" charset="0"/>
              </a:rPr>
              <a:t> </a:t>
            </a:r>
            <a:r>
              <a:rPr lang="en-US" sz="800" dirty="0">
                <a:solidFill>
                  <a:srgbClr val="0000CC"/>
                </a:solidFill>
                <a:latin typeface="Arial" panose="020B0604020202020204" pitchFamily="34" charset="0"/>
                <a:cs typeface="Arial" panose="020B0604020202020204" pitchFamily="34" charset="0"/>
              </a:rPr>
              <a:t>text</a:t>
            </a:r>
            <a:r>
              <a:rPr lang="en-US" sz="800" dirty="0">
                <a:latin typeface="Arial" panose="020B0604020202020204" pitchFamily="34" charset="0"/>
                <a:cs typeface="Arial" panose="020B0604020202020204" pitchFamily="34" charset="0"/>
              </a:rPr>
              <a:t> = Not discussed in Sept Cal TF Meeting</a:t>
            </a:r>
          </a:p>
          <a:p>
            <a:r>
              <a:rPr lang="en-US" sz="800" i="1" dirty="0">
                <a:latin typeface="Arial" panose="020B0604020202020204" pitchFamily="34" charset="0"/>
                <a:cs typeface="Arial" panose="020B0604020202020204" pitchFamily="34" charset="0"/>
              </a:rPr>
              <a:t>Italics</a:t>
            </a:r>
            <a:r>
              <a:rPr lang="en-US" sz="800" dirty="0">
                <a:latin typeface="Arial" panose="020B0604020202020204" pitchFamily="34" charset="0"/>
                <a:cs typeface="Arial" panose="020B0604020202020204" pitchFamily="34" charset="0"/>
              </a:rPr>
              <a:t> text = Item that has not been completed</a:t>
            </a:r>
          </a:p>
        </p:txBody>
      </p:sp>
      <p:pic>
        <p:nvPicPr>
          <p:cNvPr id="8" name="Picture 7">
            <a:extLst>
              <a:ext uri="{FF2B5EF4-FFF2-40B4-BE49-F238E27FC236}">
                <a16:creationId xmlns:a16="http://schemas.microsoft.com/office/drawing/2014/main" id="{FA7D45AD-BC12-4407-9BD1-C16752277999}"/>
              </a:ext>
            </a:extLst>
          </p:cNvPr>
          <p:cNvPicPr>
            <a:picLocks noChangeAspect="1"/>
          </p:cNvPicPr>
          <p:nvPr/>
        </p:nvPicPr>
        <p:blipFill>
          <a:blip r:embed="rId5"/>
          <a:stretch>
            <a:fillRect/>
          </a:stretch>
        </p:blipFill>
        <p:spPr>
          <a:xfrm>
            <a:off x="6591300" y="4991100"/>
            <a:ext cx="2182144" cy="1371600"/>
          </a:xfrm>
          <a:prstGeom prst="rect">
            <a:avLst/>
          </a:prstGeom>
        </p:spPr>
      </p:pic>
      <p:pic>
        <p:nvPicPr>
          <p:cNvPr id="9" name="Picture 8">
            <a:extLst>
              <a:ext uri="{FF2B5EF4-FFF2-40B4-BE49-F238E27FC236}">
                <a16:creationId xmlns:a16="http://schemas.microsoft.com/office/drawing/2014/main" id="{4EE81D19-70F0-4A52-BC12-4313E98C18DE}"/>
              </a:ext>
            </a:extLst>
          </p:cNvPr>
          <p:cNvPicPr>
            <a:picLocks noChangeAspect="1"/>
          </p:cNvPicPr>
          <p:nvPr/>
        </p:nvPicPr>
        <p:blipFill>
          <a:blip r:embed="rId6"/>
          <a:stretch>
            <a:fillRect/>
          </a:stretch>
        </p:blipFill>
        <p:spPr>
          <a:xfrm>
            <a:off x="198912" y="4991100"/>
            <a:ext cx="6192070" cy="1371600"/>
          </a:xfrm>
          <a:prstGeom prst="rect">
            <a:avLst/>
          </a:prstGeom>
          <a:solidFill>
            <a:schemeClr val="bg2"/>
          </a:solidFill>
        </p:spPr>
      </p:pic>
      <p:sp>
        <p:nvSpPr>
          <p:cNvPr id="13" name="Oval 12">
            <a:extLst>
              <a:ext uri="{FF2B5EF4-FFF2-40B4-BE49-F238E27FC236}">
                <a16:creationId xmlns:a16="http://schemas.microsoft.com/office/drawing/2014/main" id="{A8BAA919-DAAC-45D9-90CC-0DC81A956220}"/>
              </a:ext>
            </a:extLst>
          </p:cNvPr>
          <p:cNvSpPr/>
          <p:nvPr/>
        </p:nvSpPr>
        <p:spPr>
          <a:xfrm flipH="1">
            <a:off x="130302" y="6727116"/>
            <a:ext cx="114300" cy="8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42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Autofit/>
          </a:bodyPr>
          <a:lstStyle/>
          <a:p>
            <a:pPr algn="l"/>
            <a:r>
              <a:rPr lang="en-US" sz="3200" dirty="0"/>
              <a:t>Input Consensus </a:t>
            </a:r>
            <a:br>
              <a:rPr lang="en-US" sz="3200" dirty="0"/>
            </a:br>
            <a:r>
              <a:rPr lang="en-US" sz="3200" dirty="0"/>
              <a:t>2.08 – Commercial Conveyor Oven-Gas</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22</a:t>
            </a:fld>
            <a:endParaRPr lang="en-US"/>
          </a:p>
        </p:txBody>
      </p:sp>
      <p:sp>
        <p:nvSpPr>
          <p:cNvPr id="6" name="Content Placeholder 5"/>
          <p:cNvSpPr>
            <a:spLocks noGrp="1"/>
          </p:cNvSpPr>
          <p:nvPr>
            <p:ph sz="quarter" idx="1"/>
          </p:nvPr>
        </p:nvSpPr>
        <p:spPr>
          <a:xfrm>
            <a:off x="187452" y="1298448"/>
            <a:ext cx="8763000" cy="5106536"/>
          </a:xfrm>
        </p:spPr>
        <p:txBody>
          <a:bodyPr>
            <a:normAutofit/>
          </a:bodyPr>
          <a:lstStyle/>
          <a:p>
            <a:r>
              <a:rPr lang="en-US" sz="1800" dirty="0"/>
              <a:t>Measure Permutations</a:t>
            </a:r>
          </a:p>
          <a:p>
            <a:endParaRPr lang="en-US" sz="1800" dirty="0"/>
          </a:p>
          <a:p>
            <a:endParaRPr lang="en-US" sz="1800" dirty="0"/>
          </a:p>
          <a:p>
            <a:endParaRPr lang="en-US" sz="1800" dirty="0"/>
          </a:p>
          <a:p>
            <a:r>
              <a:rPr lang="en-US" sz="1800" dirty="0"/>
              <a:t>Measure Implementation</a:t>
            </a:r>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p:txBody>
      </p:sp>
      <p:pic>
        <p:nvPicPr>
          <p:cNvPr id="7" name="Picture 6">
            <a:extLst>
              <a:ext uri="{FF2B5EF4-FFF2-40B4-BE49-F238E27FC236}">
                <a16:creationId xmlns:a16="http://schemas.microsoft.com/office/drawing/2014/main" id="{FBDBC6D2-E288-461D-8754-04F1F5CE6616}"/>
              </a:ext>
            </a:extLst>
          </p:cNvPr>
          <p:cNvPicPr>
            <a:picLocks noChangeAspect="1"/>
          </p:cNvPicPr>
          <p:nvPr/>
        </p:nvPicPr>
        <p:blipFill>
          <a:blip r:embed="rId3"/>
          <a:stretch>
            <a:fillRect/>
          </a:stretch>
        </p:blipFill>
        <p:spPr>
          <a:xfrm>
            <a:off x="454152" y="1676400"/>
            <a:ext cx="8229600" cy="955016"/>
          </a:xfrm>
          <a:prstGeom prst="rect">
            <a:avLst/>
          </a:prstGeom>
        </p:spPr>
      </p:pic>
      <p:pic>
        <p:nvPicPr>
          <p:cNvPr id="8" name="Picture 7">
            <a:extLst>
              <a:ext uri="{FF2B5EF4-FFF2-40B4-BE49-F238E27FC236}">
                <a16:creationId xmlns:a16="http://schemas.microsoft.com/office/drawing/2014/main" id="{F20C0791-BBD8-4D93-8480-BA05EB480D1B}"/>
              </a:ext>
            </a:extLst>
          </p:cNvPr>
          <p:cNvPicPr>
            <a:picLocks noChangeAspect="1"/>
          </p:cNvPicPr>
          <p:nvPr/>
        </p:nvPicPr>
        <p:blipFill>
          <a:blip r:embed="rId4"/>
          <a:stretch>
            <a:fillRect/>
          </a:stretch>
        </p:blipFill>
        <p:spPr>
          <a:xfrm>
            <a:off x="454152" y="2971800"/>
            <a:ext cx="8229600" cy="2082988"/>
          </a:xfrm>
          <a:prstGeom prst="rect">
            <a:avLst/>
          </a:prstGeom>
        </p:spPr>
      </p:pic>
      <p:pic>
        <p:nvPicPr>
          <p:cNvPr id="9" name="Picture 8">
            <a:extLst>
              <a:ext uri="{FF2B5EF4-FFF2-40B4-BE49-F238E27FC236}">
                <a16:creationId xmlns:a16="http://schemas.microsoft.com/office/drawing/2014/main" id="{05A087CF-0907-409C-8CEA-39AF4BB166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573" b="6624"/>
          <a:stretch/>
        </p:blipFill>
        <p:spPr>
          <a:xfrm>
            <a:off x="7691617" y="86579"/>
            <a:ext cx="1392184" cy="1249438"/>
          </a:xfrm>
          <a:prstGeom prst="rect">
            <a:avLst/>
          </a:prstGeom>
        </p:spPr>
      </p:pic>
    </p:spTree>
    <p:extLst>
      <p:ext uri="{BB962C8B-B14F-4D97-AF65-F5344CB8AC3E}">
        <p14:creationId xmlns:p14="http://schemas.microsoft.com/office/powerpoint/2010/main" val="782850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pPr algn="l"/>
            <a:r>
              <a:rPr lang="en-US" sz="3600" dirty="0"/>
              <a:t>Measure</a:t>
            </a:r>
            <a:r>
              <a:rPr lang="en-US" dirty="0"/>
              <a:t> Consensus</a:t>
            </a:r>
            <a:br>
              <a:rPr lang="en-US" dirty="0"/>
            </a:br>
            <a:r>
              <a:rPr lang="en-US" dirty="0"/>
              <a:t>2.09 – Commercial Electric Deck Oven </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23</a:t>
            </a:fld>
            <a:endParaRPr lang="en-US"/>
          </a:p>
        </p:txBody>
      </p:sp>
      <p:sp>
        <p:nvSpPr>
          <p:cNvPr id="6" name="Content Placeholder 5"/>
          <p:cNvSpPr>
            <a:spLocks noGrp="1"/>
          </p:cNvSpPr>
          <p:nvPr>
            <p:ph sz="quarter" idx="1"/>
          </p:nvPr>
        </p:nvSpPr>
        <p:spPr>
          <a:xfrm>
            <a:off x="187452" y="1467697"/>
            <a:ext cx="8763000" cy="3523404"/>
          </a:xfrm>
        </p:spPr>
        <p:txBody>
          <a:bodyPr>
            <a:normAutofit lnSpcReduction="10000"/>
          </a:bodyPr>
          <a:lstStyle/>
          <a:p>
            <a:r>
              <a:rPr lang="en-US" sz="2800" dirty="0"/>
              <a:t>Offering</a:t>
            </a:r>
          </a:p>
          <a:p>
            <a:pPr lvl="1"/>
            <a:r>
              <a:rPr lang="en-US" sz="1800" dirty="0">
                <a:solidFill>
                  <a:schemeClr val="tx1"/>
                </a:solidFill>
              </a:rPr>
              <a:t>Single offering</a:t>
            </a:r>
          </a:p>
          <a:p>
            <a:r>
              <a:rPr lang="en-US" sz="2800" dirty="0"/>
              <a:t>Stage 1 Issues</a:t>
            </a:r>
          </a:p>
          <a:p>
            <a:pPr lvl="1"/>
            <a:r>
              <a:rPr lang="en-US" sz="1800" dirty="0">
                <a:solidFill>
                  <a:schemeClr val="tx1"/>
                </a:solidFill>
              </a:rPr>
              <a:t>New measure; low measure usage</a:t>
            </a:r>
          </a:p>
          <a:p>
            <a:pPr marL="274320" lvl="1">
              <a:buClr>
                <a:srgbClr val="73B632"/>
              </a:buClr>
              <a:buSzPct val="85000"/>
              <a:buFont typeface="Wingdings 2"/>
              <a:buChar char=""/>
            </a:pPr>
            <a:r>
              <a:rPr lang="en-US" sz="2800" dirty="0">
                <a:solidFill>
                  <a:schemeClr val="tx1"/>
                </a:solidFill>
              </a:rPr>
              <a:t>Measure Extension</a:t>
            </a:r>
          </a:p>
          <a:p>
            <a:pPr lvl="1"/>
            <a:r>
              <a:rPr lang="en-US" sz="1800" dirty="0">
                <a:solidFill>
                  <a:schemeClr val="tx1"/>
                </a:solidFill>
              </a:rPr>
              <a:t>Added measure for POUs</a:t>
            </a:r>
          </a:p>
          <a:p>
            <a:pPr lvl="1"/>
            <a:r>
              <a:rPr lang="en-US" sz="1800" dirty="0">
                <a:solidFill>
                  <a:schemeClr val="tx1"/>
                </a:solidFill>
              </a:rPr>
              <a:t>Added measure for PG&amp;E and SDG&amp;E</a:t>
            </a:r>
            <a:endParaRPr lang="en-US" sz="1600" dirty="0">
              <a:solidFill>
                <a:schemeClr val="tx1"/>
              </a:solidFill>
            </a:endParaRPr>
          </a:p>
          <a:p>
            <a:r>
              <a:rPr lang="en-US" sz="2800" dirty="0"/>
              <a:t>Stage 2 Issues</a:t>
            </a:r>
          </a:p>
          <a:p>
            <a:pPr lvl="1"/>
            <a:r>
              <a:rPr lang="en-US" sz="1800" dirty="0"/>
              <a:t>None</a:t>
            </a:r>
          </a:p>
        </p:txBody>
      </p:sp>
      <p:pic>
        <p:nvPicPr>
          <p:cNvPr id="11" name="Picture 10">
            <a:extLst>
              <a:ext uri="{FF2B5EF4-FFF2-40B4-BE49-F238E27FC236}">
                <a16:creationId xmlns:a16="http://schemas.microsoft.com/office/drawing/2014/main" id="{68AB1D17-7A98-48C3-B4C9-10E688962333}"/>
              </a:ext>
            </a:extLst>
          </p:cNvPr>
          <p:cNvPicPr>
            <a:picLocks noChangeAspect="1"/>
          </p:cNvPicPr>
          <p:nvPr/>
        </p:nvPicPr>
        <p:blipFill rotWithShape="1">
          <a:blip r:embed="rId3"/>
          <a:srcRect l="11250" t="40176" r="50833" b="3601"/>
          <a:stretch/>
        </p:blipFill>
        <p:spPr>
          <a:xfrm>
            <a:off x="6362700" y="1409700"/>
            <a:ext cx="2502027" cy="2045517"/>
          </a:xfrm>
          <a:prstGeom prst="rect">
            <a:avLst/>
          </a:prstGeom>
        </p:spPr>
      </p:pic>
      <p:pic>
        <p:nvPicPr>
          <p:cNvPr id="12" name="Picture 11">
            <a:extLst>
              <a:ext uri="{FF2B5EF4-FFF2-40B4-BE49-F238E27FC236}">
                <a16:creationId xmlns:a16="http://schemas.microsoft.com/office/drawing/2014/main" id="{5C270164-A452-493D-830F-DC8BB7585BB0}"/>
              </a:ext>
            </a:extLst>
          </p:cNvPr>
          <p:cNvPicPr>
            <a:picLocks noChangeAspect="1"/>
          </p:cNvPicPr>
          <p:nvPr/>
        </p:nvPicPr>
        <p:blipFill>
          <a:blip r:embed="rId4"/>
          <a:stretch>
            <a:fillRect/>
          </a:stretch>
        </p:blipFill>
        <p:spPr>
          <a:xfrm>
            <a:off x="191334" y="4991100"/>
            <a:ext cx="2900202" cy="1371600"/>
          </a:xfrm>
          <a:prstGeom prst="rect">
            <a:avLst/>
          </a:prstGeom>
        </p:spPr>
      </p:pic>
      <p:sp>
        <p:nvSpPr>
          <p:cNvPr id="13" name="TextBox 12">
            <a:extLst>
              <a:ext uri="{FF2B5EF4-FFF2-40B4-BE49-F238E27FC236}">
                <a16:creationId xmlns:a16="http://schemas.microsoft.com/office/drawing/2014/main" id="{EC5EED6D-D016-4691-A4B0-C6B76E38FC5D}"/>
              </a:ext>
            </a:extLst>
          </p:cNvPr>
          <p:cNvSpPr txBox="1"/>
          <p:nvPr/>
        </p:nvSpPr>
        <p:spPr>
          <a:xfrm>
            <a:off x="3355918" y="6396335"/>
            <a:ext cx="2435282" cy="461665"/>
          </a:xfrm>
          <a:prstGeom prst="rect">
            <a:avLst/>
          </a:prstGeom>
          <a:solidFill>
            <a:schemeClr val="bg1"/>
          </a:solidFill>
          <a:ln w="15875">
            <a:solidFill>
              <a:srgbClr val="B79462"/>
            </a:solidFill>
          </a:ln>
        </p:spPr>
        <p:txBody>
          <a:bodyPr wrap="none" rtlCol="0">
            <a:spAutoFit/>
          </a:bodyPr>
          <a:lstStyle/>
          <a:p>
            <a:r>
              <a:rPr lang="en-US" sz="800" dirty="0">
                <a:latin typeface="Arial" panose="020B0604020202020204" pitchFamily="34" charset="0"/>
                <a:cs typeface="Arial" panose="020B0604020202020204" pitchFamily="34" charset="0"/>
              </a:rPr>
              <a:t>Black text = Discussed in Sept Cal TF Meeting</a:t>
            </a:r>
          </a:p>
          <a:p>
            <a:r>
              <a:rPr lang="en-US" sz="800" dirty="0">
                <a:solidFill>
                  <a:srgbClr val="0000CC"/>
                </a:solidFill>
                <a:latin typeface="Arial" panose="020B0604020202020204" pitchFamily="34" charset="0"/>
                <a:cs typeface="Arial" panose="020B0604020202020204" pitchFamily="34" charset="0"/>
              </a:rPr>
              <a:t>Blue</a:t>
            </a:r>
            <a:r>
              <a:rPr lang="en-US" sz="800" dirty="0">
                <a:latin typeface="Arial" panose="020B0604020202020204" pitchFamily="34" charset="0"/>
                <a:cs typeface="Arial" panose="020B0604020202020204" pitchFamily="34" charset="0"/>
              </a:rPr>
              <a:t> </a:t>
            </a:r>
            <a:r>
              <a:rPr lang="en-US" sz="800" dirty="0">
                <a:solidFill>
                  <a:srgbClr val="0000CC"/>
                </a:solidFill>
                <a:latin typeface="Arial" panose="020B0604020202020204" pitchFamily="34" charset="0"/>
                <a:cs typeface="Arial" panose="020B0604020202020204" pitchFamily="34" charset="0"/>
              </a:rPr>
              <a:t>text</a:t>
            </a:r>
            <a:r>
              <a:rPr lang="en-US" sz="800" dirty="0">
                <a:latin typeface="Arial" panose="020B0604020202020204" pitchFamily="34" charset="0"/>
                <a:cs typeface="Arial" panose="020B0604020202020204" pitchFamily="34" charset="0"/>
              </a:rPr>
              <a:t> = Not discussed in Sept Cal TF Meeting</a:t>
            </a:r>
          </a:p>
          <a:p>
            <a:r>
              <a:rPr lang="en-US" sz="800" i="1" dirty="0">
                <a:latin typeface="Arial" panose="020B0604020202020204" pitchFamily="34" charset="0"/>
                <a:cs typeface="Arial" panose="020B0604020202020204" pitchFamily="34" charset="0"/>
              </a:rPr>
              <a:t>Italics</a:t>
            </a:r>
            <a:r>
              <a:rPr lang="en-US" sz="800" dirty="0">
                <a:latin typeface="Arial" panose="020B0604020202020204" pitchFamily="34" charset="0"/>
                <a:cs typeface="Arial" panose="020B0604020202020204" pitchFamily="34" charset="0"/>
              </a:rPr>
              <a:t> text = Item that has not been completed</a:t>
            </a:r>
          </a:p>
        </p:txBody>
      </p:sp>
    </p:spTree>
    <p:extLst>
      <p:ext uri="{BB962C8B-B14F-4D97-AF65-F5344CB8AC3E}">
        <p14:creationId xmlns:p14="http://schemas.microsoft.com/office/powerpoint/2010/main" val="3013435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Autofit/>
          </a:bodyPr>
          <a:lstStyle/>
          <a:p>
            <a:pPr algn="l"/>
            <a:r>
              <a:rPr lang="en-US" sz="3200" dirty="0"/>
              <a:t>Input Consensus </a:t>
            </a:r>
            <a:br>
              <a:rPr lang="en-US" sz="3200" dirty="0"/>
            </a:br>
            <a:r>
              <a:rPr lang="en-US" sz="3200" dirty="0"/>
              <a:t>2.09 – Commercial Electric Deck Oven</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24</a:t>
            </a:fld>
            <a:endParaRPr lang="en-US"/>
          </a:p>
        </p:txBody>
      </p:sp>
      <p:sp>
        <p:nvSpPr>
          <p:cNvPr id="6" name="Content Placeholder 5"/>
          <p:cNvSpPr>
            <a:spLocks noGrp="1"/>
          </p:cNvSpPr>
          <p:nvPr>
            <p:ph sz="quarter" idx="1"/>
          </p:nvPr>
        </p:nvSpPr>
        <p:spPr>
          <a:xfrm>
            <a:off x="187452" y="1298448"/>
            <a:ext cx="8763000" cy="5106536"/>
          </a:xfrm>
        </p:spPr>
        <p:txBody>
          <a:bodyPr>
            <a:normAutofit/>
          </a:bodyPr>
          <a:lstStyle/>
          <a:p>
            <a:r>
              <a:rPr lang="en-US" sz="1800" dirty="0"/>
              <a:t>Measure Permutations</a:t>
            </a:r>
          </a:p>
          <a:p>
            <a:endParaRPr lang="en-US" sz="1800" dirty="0"/>
          </a:p>
          <a:p>
            <a:endParaRPr lang="en-US" sz="1800" dirty="0"/>
          </a:p>
          <a:p>
            <a:endParaRPr lang="en-US" sz="1800" dirty="0"/>
          </a:p>
          <a:p>
            <a:r>
              <a:rPr lang="en-US" sz="1800" dirty="0"/>
              <a:t>Measure Implementation</a:t>
            </a:r>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p:txBody>
      </p:sp>
      <p:pic>
        <p:nvPicPr>
          <p:cNvPr id="7" name="Picture 6">
            <a:extLst>
              <a:ext uri="{FF2B5EF4-FFF2-40B4-BE49-F238E27FC236}">
                <a16:creationId xmlns:a16="http://schemas.microsoft.com/office/drawing/2014/main" id="{390DB5B0-72A2-4C91-B515-34BAAA42E619}"/>
              </a:ext>
            </a:extLst>
          </p:cNvPr>
          <p:cNvPicPr>
            <a:picLocks noChangeAspect="1"/>
          </p:cNvPicPr>
          <p:nvPr/>
        </p:nvPicPr>
        <p:blipFill>
          <a:blip r:embed="rId3"/>
          <a:stretch>
            <a:fillRect/>
          </a:stretch>
        </p:blipFill>
        <p:spPr>
          <a:xfrm>
            <a:off x="454152" y="1676400"/>
            <a:ext cx="8229600" cy="955016"/>
          </a:xfrm>
          <a:prstGeom prst="rect">
            <a:avLst/>
          </a:prstGeom>
        </p:spPr>
      </p:pic>
      <p:pic>
        <p:nvPicPr>
          <p:cNvPr id="8" name="Picture 7">
            <a:extLst>
              <a:ext uri="{FF2B5EF4-FFF2-40B4-BE49-F238E27FC236}">
                <a16:creationId xmlns:a16="http://schemas.microsoft.com/office/drawing/2014/main" id="{53AA476B-E580-4A53-8110-019CFEB43BA6}"/>
              </a:ext>
            </a:extLst>
          </p:cNvPr>
          <p:cNvPicPr>
            <a:picLocks noChangeAspect="1"/>
          </p:cNvPicPr>
          <p:nvPr/>
        </p:nvPicPr>
        <p:blipFill>
          <a:blip r:embed="rId4"/>
          <a:stretch>
            <a:fillRect/>
          </a:stretch>
        </p:blipFill>
        <p:spPr>
          <a:xfrm>
            <a:off x="454152" y="2971800"/>
            <a:ext cx="8229600" cy="2082988"/>
          </a:xfrm>
          <a:prstGeom prst="rect">
            <a:avLst/>
          </a:prstGeom>
        </p:spPr>
      </p:pic>
      <p:pic>
        <p:nvPicPr>
          <p:cNvPr id="9" name="Picture 8">
            <a:extLst>
              <a:ext uri="{FF2B5EF4-FFF2-40B4-BE49-F238E27FC236}">
                <a16:creationId xmlns:a16="http://schemas.microsoft.com/office/drawing/2014/main" id="{7326B156-13F7-480D-A60F-48BE0DF6F326}"/>
              </a:ext>
            </a:extLst>
          </p:cNvPr>
          <p:cNvPicPr>
            <a:picLocks noChangeAspect="1"/>
          </p:cNvPicPr>
          <p:nvPr/>
        </p:nvPicPr>
        <p:blipFill rotWithShape="1">
          <a:blip r:embed="rId5"/>
          <a:srcRect l="11250" t="40176" r="50833" b="3601"/>
          <a:stretch/>
        </p:blipFill>
        <p:spPr>
          <a:xfrm>
            <a:off x="7429500" y="44041"/>
            <a:ext cx="1654302" cy="1352464"/>
          </a:xfrm>
          <a:prstGeom prst="rect">
            <a:avLst/>
          </a:prstGeom>
        </p:spPr>
      </p:pic>
    </p:spTree>
    <p:extLst>
      <p:ext uri="{BB962C8B-B14F-4D97-AF65-F5344CB8AC3E}">
        <p14:creationId xmlns:p14="http://schemas.microsoft.com/office/powerpoint/2010/main" val="2023935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pPr algn="l"/>
            <a:r>
              <a:rPr lang="en-US" sz="3600" dirty="0"/>
              <a:t>Measure</a:t>
            </a:r>
            <a:r>
              <a:rPr lang="en-US" dirty="0"/>
              <a:t> Consensus</a:t>
            </a:r>
            <a:br>
              <a:rPr lang="en-US" dirty="0"/>
            </a:br>
            <a:r>
              <a:rPr lang="en-US" dirty="0"/>
              <a:t>2.10 – Commercial Hand Wrap Machines</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25</a:t>
            </a:fld>
            <a:endParaRPr lang="en-US"/>
          </a:p>
        </p:txBody>
      </p:sp>
      <p:sp>
        <p:nvSpPr>
          <p:cNvPr id="6" name="Content Placeholder 5"/>
          <p:cNvSpPr>
            <a:spLocks noGrp="1"/>
          </p:cNvSpPr>
          <p:nvPr>
            <p:ph sz="quarter" idx="1"/>
          </p:nvPr>
        </p:nvSpPr>
        <p:spPr>
          <a:xfrm>
            <a:off x="187452" y="1467697"/>
            <a:ext cx="8763000" cy="3523404"/>
          </a:xfrm>
        </p:spPr>
        <p:txBody>
          <a:bodyPr>
            <a:normAutofit lnSpcReduction="10000"/>
          </a:bodyPr>
          <a:lstStyle/>
          <a:p>
            <a:r>
              <a:rPr lang="en-US" sz="2800" dirty="0"/>
              <a:t>Offering</a:t>
            </a:r>
          </a:p>
          <a:p>
            <a:pPr lvl="1"/>
            <a:r>
              <a:rPr lang="en-US" sz="1800" dirty="0">
                <a:solidFill>
                  <a:schemeClr val="tx1"/>
                </a:solidFill>
              </a:rPr>
              <a:t>Single offering</a:t>
            </a:r>
          </a:p>
          <a:p>
            <a:r>
              <a:rPr lang="en-US" sz="2800" dirty="0"/>
              <a:t>Stage 1 Issues</a:t>
            </a:r>
          </a:p>
          <a:p>
            <a:pPr lvl="1"/>
            <a:r>
              <a:rPr lang="en-US" sz="1800" dirty="0">
                <a:solidFill>
                  <a:schemeClr val="tx1"/>
                </a:solidFill>
              </a:rPr>
              <a:t>New measure; low measure usage</a:t>
            </a:r>
          </a:p>
          <a:p>
            <a:pPr marL="274320" lvl="1">
              <a:buClr>
                <a:srgbClr val="73B632"/>
              </a:buClr>
              <a:buSzPct val="85000"/>
              <a:buFont typeface="Wingdings 2"/>
              <a:buChar char=""/>
            </a:pPr>
            <a:r>
              <a:rPr lang="en-US" sz="2800" dirty="0">
                <a:solidFill>
                  <a:schemeClr val="tx1"/>
                </a:solidFill>
              </a:rPr>
              <a:t>Measure Extension</a:t>
            </a:r>
          </a:p>
          <a:p>
            <a:pPr lvl="1"/>
            <a:r>
              <a:rPr lang="en-US" sz="1800" dirty="0">
                <a:solidFill>
                  <a:schemeClr val="tx1"/>
                </a:solidFill>
              </a:rPr>
              <a:t>Added measure for POUs</a:t>
            </a:r>
          </a:p>
          <a:p>
            <a:pPr lvl="1"/>
            <a:r>
              <a:rPr lang="en-US" sz="1800" dirty="0">
                <a:solidFill>
                  <a:schemeClr val="tx1"/>
                </a:solidFill>
              </a:rPr>
              <a:t>Added measure for PG&amp;E and SDG&amp;E</a:t>
            </a:r>
            <a:endParaRPr lang="en-US" sz="1600" dirty="0">
              <a:solidFill>
                <a:schemeClr val="tx1"/>
              </a:solidFill>
            </a:endParaRPr>
          </a:p>
          <a:p>
            <a:r>
              <a:rPr lang="en-US" sz="2800" dirty="0"/>
              <a:t>Stage 2 Issues</a:t>
            </a:r>
          </a:p>
          <a:p>
            <a:pPr lvl="1"/>
            <a:r>
              <a:rPr lang="en-US" sz="1800" dirty="0"/>
              <a:t>None</a:t>
            </a:r>
          </a:p>
        </p:txBody>
      </p:sp>
      <p:pic>
        <p:nvPicPr>
          <p:cNvPr id="10" name="Picture 9">
            <a:extLst>
              <a:ext uri="{FF2B5EF4-FFF2-40B4-BE49-F238E27FC236}">
                <a16:creationId xmlns:a16="http://schemas.microsoft.com/office/drawing/2014/main" id="{2039A25C-C8E9-48A3-A39B-3C0BF8D82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409700"/>
            <a:ext cx="3455300" cy="1828800"/>
          </a:xfrm>
          <a:prstGeom prst="rect">
            <a:avLst/>
          </a:prstGeom>
        </p:spPr>
      </p:pic>
      <p:pic>
        <p:nvPicPr>
          <p:cNvPr id="12" name="Picture 11">
            <a:extLst>
              <a:ext uri="{FF2B5EF4-FFF2-40B4-BE49-F238E27FC236}">
                <a16:creationId xmlns:a16="http://schemas.microsoft.com/office/drawing/2014/main" id="{B65045E0-B0E5-4888-AB64-D2BC22876110}"/>
              </a:ext>
            </a:extLst>
          </p:cNvPr>
          <p:cNvPicPr>
            <a:picLocks noChangeAspect="1"/>
          </p:cNvPicPr>
          <p:nvPr/>
        </p:nvPicPr>
        <p:blipFill>
          <a:blip r:embed="rId4"/>
          <a:stretch>
            <a:fillRect/>
          </a:stretch>
        </p:blipFill>
        <p:spPr>
          <a:xfrm>
            <a:off x="191334" y="4991100"/>
            <a:ext cx="2900202" cy="1371600"/>
          </a:xfrm>
          <a:prstGeom prst="rect">
            <a:avLst/>
          </a:prstGeom>
        </p:spPr>
      </p:pic>
      <p:sp>
        <p:nvSpPr>
          <p:cNvPr id="13" name="TextBox 12">
            <a:extLst>
              <a:ext uri="{FF2B5EF4-FFF2-40B4-BE49-F238E27FC236}">
                <a16:creationId xmlns:a16="http://schemas.microsoft.com/office/drawing/2014/main" id="{53F06E9F-5693-49C7-8C60-2C4A3430272A}"/>
              </a:ext>
            </a:extLst>
          </p:cNvPr>
          <p:cNvSpPr txBox="1"/>
          <p:nvPr/>
        </p:nvSpPr>
        <p:spPr>
          <a:xfrm>
            <a:off x="3355918" y="6396335"/>
            <a:ext cx="2435282" cy="461665"/>
          </a:xfrm>
          <a:prstGeom prst="rect">
            <a:avLst/>
          </a:prstGeom>
          <a:solidFill>
            <a:schemeClr val="bg1"/>
          </a:solidFill>
          <a:ln w="15875">
            <a:solidFill>
              <a:srgbClr val="B79462"/>
            </a:solidFill>
          </a:ln>
        </p:spPr>
        <p:txBody>
          <a:bodyPr wrap="none" rtlCol="0">
            <a:spAutoFit/>
          </a:bodyPr>
          <a:lstStyle/>
          <a:p>
            <a:r>
              <a:rPr lang="en-US" sz="800" dirty="0">
                <a:latin typeface="Arial" panose="020B0604020202020204" pitchFamily="34" charset="0"/>
                <a:cs typeface="Arial" panose="020B0604020202020204" pitchFamily="34" charset="0"/>
              </a:rPr>
              <a:t>Black text = Discussed in Sept Cal TF Meeting</a:t>
            </a:r>
          </a:p>
          <a:p>
            <a:r>
              <a:rPr lang="en-US" sz="800" dirty="0">
                <a:solidFill>
                  <a:srgbClr val="0000CC"/>
                </a:solidFill>
                <a:latin typeface="Arial" panose="020B0604020202020204" pitchFamily="34" charset="0"/>
                <a:cs typeface="Arial" panose="020B0604020202020204" pitchFamily="34" charset="0"/>
              </a:rPr>
              <a:t>Blue</a:t>
            </a:r>
            <a:r>
              <a:rPr lang="en-US" sz="800" dirty="0">
                <a:latin typeface="Arial" panose="020B0604020202020204" pitchFamily="34" charset="0"/>
                <a:cs typeface="Arial" panose="020B0604020202020204" pitchFamily="34" charset="0"/>
              </a:rPr>
              <a:t> </a:t>
            </a:r>
            <a:r>
              <a:rPr lang="en-US" sz="800" dirty="0">
                <a:solidFill>
                  <a:srgbClr val="0000CC"/>
                </a:solidFill>
                <a:latin typeface="Arial" panose="020B0604020202020204" pitchFamily="34" charset="0"/>
                <a:cs typeface="Arial" panose="020B0604020202020204" pitchFamily="34" charset="0"/>
              </a:rPr>
              <a:t>text</a:t>
            </a:r>
            <a:r>
              <a:rPr lang="en-US" sz="800" dirty="0">
                <a:latin typeface="Arial" panose="020B0604020202020204" pitchFamily="34" charset="0"/>
                <a:cs typeface="Arial" panose="020B0604020202020204" pitchFamily="34" charset="0"/>
              </a:rPr>
              <a:t> = Not discussed in Sept Cal TF Meeting</a:t>
            </a:r>
          </a:p>
          <a:p>
            <a:r>
              <a:rPr lang="en-US" sz="800" i="1" dirty="0">
                <a:latin typeface="Arial" panose="020B0604020202020204" pitchFamily="34" charset="0"/>
                <a:cs typeface="Arial" panose="020B0604020202020204" pitchFamily="34" charset="0"/>
              </a:rPr>
              <a:t>Italics</a:t>
            </a:r>
            <a:r>
              <a:rPr lang="en-US" sz="800" dirty="0">
                <a:latin typeface="Arial" panose="020B0604020202020204" pitchFamily="34" charset="0"/>
                <a:cs typeface="Arial" panose="020B0604020202020204" pitchFamily="34" charset="0"/>
              </a:rPr>
              <a:t> text = Item that has not been completed</a:t>
            </a:r>
          </a:p>
        </p:txBody>
      </p:sp>
    </p:spTree>
    <p:extLst>
      <p:ext uri="{BB962C8B-B14F-4D97-AF65-F5344CB8AC3E}">
        <p14:creationId xmlns:p14="http://schemas.microsoft.com/office/powerpoint/2010/main" val="3674684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Autofit/>
          </a:bodyPr>
          <a:lstStyle/>
          <a:p>
            <a:pPr algn="l"/>
            <a:r>
              <a:rPr lang="en-US" sz="3200" dirty="0"/>
              <a:t>Input Consensus </a:t>
            </a:r>
            <a:br>
              <a:rPr lang="en-US" sz="3200" dirty="0"/>
            </a:br>
            <a:r>
              <a:rPr lang="en-US" sz="3200" dirty="0"/>
              <a:t>2.10 – Commercial Hand Wrap Machines</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26</a:t>
            </a:fld>
            <a:endParaRPr lang="en-US"/>
          </a:p>
        </p:txBody>
      </p:sp>
      <p:sp>
        <p:nvSpPr>
          <p:cNvPr id="6" name="Content Placeholder 5"/>
          <p:cNvSpPr>
            <a:spLocks noGrp="1"/>
          </p:cNvSpPr>
          <p:nvPr>
            <p:ph sz="quarter" idx="1"/>
          </p:nvPr>
        </p:nvSpPr>
        <p:spPr>
          <a:xfrm>
            <a:off x="187452" y="1298448"/>
            <a:ext cx="8763000" cy="5106536"/>
          </a:xfrm>
        </p:spPr>
        <p:txBody>
          <a:bodyPr>
            <a:normAutofit/>
          </a:bodyPr>
          <a:lstStyle/>
          <a:p>
            <a:r>
              <a:rPr lang="en-US" sz="1800" dirty="0"/>
              <a:t>Measure Permutations</a:t>
            </a:r>
          </a:p>
          <a:p>
            <a:endParaRPr lang="en-US" sz="1800" dirty="0"/>
          </a:p>
          <a:p>
            <a:endParaRPr lang="en-US" sz="1800" dirty="0"/>
          </a:p>
          <a:p>
            <a:endParaRPr lang="en-US" sz="1800" dirty="0"/>
          </a:p>
          <a:p>
            <a:r>
              <a:rPr lang="en-US" sz="1800" dirty="0"/>
              <a:t>Measure Implementation</a:t>
            </a:r>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p:txBody>
      </p:sp>
      <p:pic>
        <p:nvPicPr>
          <p:cNvPr id="7" name="Picture 6">
            <a:extLst>
              <a:ext uri="{FF2B5EF4-FFF2-40B4-BE49-F238E27FC236}">
                <a16:creationId xmlns:a16="http://schemas.microsoft.com/office/drawing/2014/main" id="{FC3E825B-D30F-4A91-8A9C-00405154DF91}"/>
              </a:ext>
            </a:extLst>
          </p:cNvPr>
          <p:cNvPicPr>
            <a:picLocks noChangeAspect="1"/>
          </p:cNvPicPr>
          <p:nvPr/>
        </p:nvPicPr>
        <p:blipFill>
          <a:blip r:embed="rId3"/>
          <a:stretch>
            <a:fillRect/>
          </a:stretch>
        </p:blipFill>
        <p:spPr>
          <a:xfrm>
            <a:off x="454152" y="1689820"/>
            <a:ext cx="8229600" cy="955016"/>
          </a:xfrm>
          <a:prstGeom prst="rect">
            <a:avLst/>
          </a:prstGeom>
        </p:spPr>
      </p:pic>
      <p:pic>
        <p:nvPicPr>
          <p:cNvPr id="8" name="Picture 7">
            <a:extLst>
              <a:ext uri="{FF2B5EF4-FFF2-40B4-BE49-F238E27FC236}">
                <a16:creationId xmlns:a16="http://schemas.microsoft.com/office/drawing/2014/main" id="{954690C3-F167-4FBE-A3E0-963712492614}"/>
              </a:ext>
            </a:extLst>
          </p:cNvPr>
          <p:cNvPicPr>
            <a:picLocks noChangeAspect="1"/>
          </p:cNvPicPr>
          <p:nvPr/>
        </p:nvPicPr>
        <p:blipFill>
          <a:blip r:embed="rId4"/>
          <a:stretch>
            <a:fillRect/>
          </a:stretch>
        </p:blipFill>
        <p:spPr>
          <a:xfrm>
            <a:off x="454152" y="2981325"/>
            <a:ext cx="8229600" cy="1894992"/>
          </a:xfrm>
          <a:prstGeom prst="rect">
            <a:avLst/>
          </a:prstGeom>
        </p:spPr>
      </p:pic>
      <p:pic>
        <p:nvPicPr>
          <p:cNvPr id="10" name="Picture 9">
            <a:extLst>
              <a:ext uri="{FF2B5EF4-FFF2-40B4-BE49-F238E27FC236}">
                <a16:creationId xmlns:a16="http://schemas.microsoft.com/office/drawing/2014/main" id="{25F8D40E-E969-4233-A1E3-DD9FF27F94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0285" y="4953000"/>
            <a:ext cx="2615867" cy="1384510"/>
          </a:xfrm>
          <a:prstGeom prst="rect">
            <a:avLst/>
          </a:prstGeom>
        </p:spPr>
      </p:pic>
    </p:spTree>
    <p:extLst>
      <p:ext uri="{BB962C8B-B14F-4D97-AF65-F5344CB8AC3E}">
        <p14:creationId xmlns:p14="http://schemas.microsoft.com/office/powerpoint/2010/main" val="917050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42900"/>
            <a:ext cx="8534400" cy="758952"/>
          </a:xfrm>
        </p:spPr>
        <p:txBody>
          <a:bodyPr>
            <a:normAutofit fontScale="90000"/>
          </a:bodyPr>
          <a:lstStyle/>
          <a:p>
            <a:pPr algn="l"/>
            <a:r>
              <a:rPr lang="en-US" sz="3600" dirty="0"/>
              <a:t>Measure</a:t>
            </a:r>
            <a:r>
              <a:rPr lang="en-US" dirty="0"/>
              <a:t> Consensus</a:t>
            </a:r>
            <a:br>
              <a:rPr lang="en-US" dirty="0"/>
            </a:br>
            <a:r>
              <a:rPr lang="en-US" dirty="0"/>
              <a:t>2.11 – Commercial Fryers, Gas &amp; Electric</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27</a:t>
            </a:fld>
            <a:endParaRPr lang="en-US"/>
          </a:p>
        </p:txBody>
      </p:sp>
      <p:sp>
        <p:nvSpPr>
          <p:cNvPr id="6" name="Content Placeholder 5"/>
          <p:cNvSpPr>
            <a:spLocks noGrp="1"/>
          </p:cNvSpPr>
          <p:nvPr>
            <p:ph sz="quarter" idx="1"/>
          </p:nvPr>
        </p:nvSpPr>
        <p:spPr>
          <a:xfrm>
            <a:off x="187452" y="1467697"/>
            <a:ext cx="8880348" cy="3523404"/>
          </a:xfrm>
        </p:spPr>
        <p:txBody>
          <a:bodyPr>
            <a:normAutofit lnSpcReduction="10000"/>
          </a:bodyPr>
          <a:lstStyle/>
          <a:p>
            <a:r>
              <a:rPr lang="en-US" sz="2800" dirty="0"/>
              <a:t>Offerings</a:t>
            </a:r>
          </a:p>
          <a:p>
            <a:pPr lvl="1"/>
            <a:r>
              <a:rPr lang="en-US" sz="1800" dirty="0">
                <a:solidFill>
                  <a:schemeClr val="tx1"/>
                </a:solidFill>
              </a:rPr>
              <a:t>Permutations vary by Gas and Electric</a:t>
            </a:r>
          </a:p>
          <a:p>
            <a:r>
              <a:rPr lang="en-US" sz="2800" dirty="0"/>
              <a:t>Stage 1 Issues</a:t>
            </a:r>
          </a:p>
          <a:p>
            <a:pPr lvl="1"/>
            <a:r>
              <a:rPr lang="en-US" sz="1800" dirty="0">
                <a:solidFill>
                  <a:schemeClr val="tx1"/>
                </a:solidFill>
              </a:rPr>
              <a:t>Updated cost data – </a:t>
            </a:r>
            <a:r>
              <a:rPr lang="en-US" sz="1800" dirty="0">
                <a:solidFill>
                  <a:srgbClr val="0000CC"/>
                </a:solidFill>
              </a:rPr>
              <a:t>increased electric; decreased gas</a:t>
            </a:r>
          </a:p>
          <a:p>
            <a:pPr lvl="1"/>
            <a:r>
              <a:rPr lang="en-US" sz="1800" dirty="0">
                <a:solidFill>
                  <a:schemeClr val="tx1"/>
                </a:solidFill>
              </a:rPr>
              <a:t>PG&amp;E Production Capacity updated to 71 </a:t>
            </a:r>
            <a:r>
              <a:rPr lang="en-US" sz="1800" dirty="0" err="1">
                <a:solidFill>
                  <a:schemeClr val="tx1"/>
                </a:solidFill>
              </a:rPr>
              <a:t>lbs</a:t>
            </a:r>
            <a:r>
              <a:rPr lang="en-US" sz="1800" dirty="0">
                <a:solidFill>
                  <a:schemeClr val="tx1"/>
                </a:solidFill>
              </a:rPr>
              <a:t>/</a:t>
            </a:r>
            <a:r>
              <a:rPr lang="en-US" sz="1800" dirty="0" err="1">
                <a:solidFill>
                  <a:schemeClr val="tx1"/>
                </a:solidFill>
              </a:rPr>
              <a:t>hr</a:t>
            </a:r>
            <a:r>
              <a:rPr lang="en-US" sz="1800" dirty="0">
                <a:solidFill>
                  <a:schemeClr val="tx1"/>
                </a:solidFill>
              </a:rPr>
              <a:t> (electric) – increase savings</a:t>
            </a:r>
          </a:p>
          <a:p>
            <a:pPr lvl="1"/>
            <a:r>
              <a:rPr lang="en-US" sz="1800" dirty="0">
                <a:solidFill>
                  <a:schemeClr val="tx1"/>
                </a:solidFill>
              </a:rPr>
              <a:t>SDG&amp;E Product Capacity updated to base case 60 lbs/hr and measure case 67 lbs/hr (gas) – decrease savings; </a:t>
            </a:r>
            <a:r>
              <a:rPr lang="en-US" sz="1800" dirty="0">
                <a:solidFill>
                  <a:srgbClr val="0000CC"/>
                </a:solidFill>
              </a:rPr>
              <a:t>already harmonized at end of year</a:t>
            </a:r>
            <a:endParaRPr lang="en-US" sz="1600" dirty="0">
              <a:solidFill>
                <a:srgbClr val="0000CC"/>
              </a:solidFill>
            </a:endParaRPr>
          </a:p>
          <a:p>
            <a:r>
              <a:rPr lang="en-US" sz="2800" dirty="0"/>
              <a:t>Stage 2 Issues</a:t>
            </a:r>
          </a:p>
          <a:p>
            <a:pPr lvl="1"/>
            <a:r>
              <a:rPr lang="en-US" sz="1800" i="1" dirty="0"/>
              <a:t>Update base and measure case inputs with 2017 QPL</a:t>
            </a:r>
          </a:p>
          <a:p>
            <a:pPr lvl="1"/>
            <a:r>
              <a:rPr lang="en-US" sz="1800" i="1" dirty="0"/>
              <a:t>Addressing 30% reduction disposition</a:t>
            </a:r>
          </a:p>
          <a:p>
            <a:pPr lvl="1"/>
            <a:endParaRPr lang="en-US" sz="1800" dirty="0"/>
          </a:p>
        </p:txBody>
      </p:sp>
      <p:pic>
        <p:nvPicPr>
          <p:cNvPr id="11" name="Picture 10">
            <a:extLst>
              <a:ext uri="{FF2B5EF4-FFF2-40B4-BE49-F238E27FC236}">
                <a16:creationId xmlns:a16="http://schemas.microsoft.com/office/drawing/2014/main" id="{6E1BF7F4-CEAC-411A-B3D1-59E5B1DE5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831" y="1143000"/>
            <a:ext cx="2147096" cy="1752600"/>
          </a:xfrm>
          <a:prstGeom prst="rect">
            <a:avLst/>
          </a:prstGeom>
        </p:spPr>
      </p:pic>
      <p:pic>
        <p:nvPicPr>
          <p:cNvPr id="7" name="Picture 6">
            <a:extLst>
              <a:ext uri="{FF2B5EF4-FFF2-40B4-BE49-F238E27FC236}">
                <a16:creationId xmlns:a16="http://schemas.microsoft.com/office/drawing/2014/main" id="{2DD14E9C-E7AF-4303-85FC-7245098ED100}"/>
              </a:ext>
            </a:extLst>
          </p:cNvPr>
          <p:cNvPicPr>
            <a:picLocks noChangeAspect="1"/>
          </p:cNvPicPr>
          <p:nvPr/>
        </p:nvPicPr>
        <p:blipFill>
          <a:blip r:embed="rId4"/>
          <a:stretch>
            <a:fillRect/>
          </a:stretch>
        </p:blipFill>
        <p:spPr>
          <a:xfrm>
            <a:off x="190500" y="4991100"/>
            <a:ext cx="6033538" cy="1371600"/>
          </a:xfrm>
          <a:prstGeom prst="rect">
            <a:avLst/>
          </a:prstGeom>
        </p:spPr>
      </p:pic>
      <p:sp>
        <p:nvSpPr>
          <p:cNvPr id="12" name="TextBox 11">
            <a:extLst>
              <a:ext uri="{FF2B5EF4-FFF2-40B4-BE49-F238E27FC236}">
                <a16:creationId xmlns:a16="http://schemas.microsoft.com/office/drawing/2014/main" id="{6E8706FF-2599-41B1-B54D-F6F0FB1302FE}"/>
              </a:ext>
            </a:extLst>
          </p:cNvPr>
          <p:cNvSpPr txBox="1"/>
          <p:nvPr/>
        </p:nvSpPr>
        <p:spPr>
          <a:xfrm>
            <a:off x="3355918" y="6396335"/>
            <a:ext cx="2435282" cy="461665"/>
          </a:xfrm>
          <a:prstGeom prst="rect">
            <a:avLst/>
          </a:prstGeom>
          <a:solidFill>
            <a:schemeClr val="bg1"/>
          </a:solidFill>
          <a:ln w="15875">
            <a:solidFill>
              <a:srgbClr val="B79462"/>
            </a:solidFill>
          </a:ln>
        </p:spPr>
        <p:txBody>
          <a:bodyPr wrap="none" rtlCol="0">
            <a:spAutoFit/>
          </a:bodyPr>
          <a:lstStyle/>
          <a:p>
            <a:r>
              <a:rPr lang="en-US" sz="800" dirty="0">
                <a:latin typeface="Arial" panose="020B0604020202020204" pitchFamily="34" charset="0"/>
                <a:cs typeface="Arial" panose="020B0604020202020204" pitchFamily="34" charset="0"/>
              </a:rPr>
              <a:t>Black text = Discussed in Sept Cal TF Meeting</a:t>
            </a:r>
          </a:p>
          <a:p>
            <a:r>
              <a:rPr lang="en-US" sz="800" dirty="0">
                <a:solidFill>
                  <a:srgbClr val="0000CC"/>
                </a:solidFill>
                <a:latin typeface="Arial" panose="020B0604020202020204" pitchFamily="34" charset="0"/>
                <a:cs typeface="Arial" panose="020B0604020202020204" pitchFamily="34" charset="0"/>
              </a:rPr>
              <a:t>Blue</a:t>
            </a:r>
            <a:r>
              <a:rPr lang="en-US" sz="800" dirty="0">
                <a:latin typeface="Arial" panose="020B0604020202020204" pitchFamily="34" charset="0"/>
                <a:cs typeface="Arial" panose="020B0604020202020204" pitchFamily="34" charset="0"/>
              </a:rPr>
              <a:t> </a:t>
            </a:r>
            <a:r>
              <a:rPr lang="en-US" sz="800" dirty="0">
                <a:solidFill>
                  <a:srgbClr val="0000CC"/>
                </a:solidFill>
                <a:latin typeface="Arial" panose="020B0604020202020204" pitchFamily="34" charset="0"/>
                <a:cs typeface="Arial" panose="020B0604020202020204" pitchFamily="34" charset="0"/>
              </a:rPr>
              <a:t>text</a:t>
            </a:r>
            <a:r>
              <a:rPr lang="en-US" sz="800" dirty="0">
                <a:latin typeface="Arial" panose="020B0604020202020204" pitchFamily="34" charset="0"/>
                <a:cs typeface="Arial" panose="020B0604020202020204" pitchFamily="34" charset="0"/>
              </a:rPr>
              <a:t> = Not discussed in Sept Cal TF Meeting</a:t>
            </a:r>
          </a:p>
          <a:p>
            <a:r>
              <a:rPr lang="en-US" sz="800" i="1" dirty="0">
                <a:latin typeface="Arial" panose="020B0604020202020204" pitchFamily="34" charset="0"/>
                <a:cs typeface="Arial" panose="020B0604020202020204" pitchFamily="34" charset="0"/>
              </a:rPr>
              <a:t>Italics</a:t>
            </a:r>
            <a:r>
              <a:rPr lang="en-US" sz="800" dirty="0">
                <a:latin typeface="Arial" panose="020B0604020202020204" pitchFamily="34" charset="0"/>
                <a:cs typeface="Arial" panose="020B0604020202020204" pitchFamily="34" charset="0"/>
              </a:rPr>
              <a:t> text = Item that has not been completed</a:t>
            </a:r>
          </a:p>
        </p:txBody>
      </p:sp>
      <p:pic>
        <p:nvPicPr>
          <p:cNvPr id="13" name="Picture 12">
            <a:extLst>
              <a:ext uri="{FF2B5EF4-FFF2-40B4-BE49-F238E27FC236}">
                <a16:creationId xmlns:a16="http://schemas.microsoft.com/office/drawing/2014/main" id="{14B1DF5D-70EF-4A9A-8224-CBA777C6FC97}"/>
              </a:ext>
            </a:extLst>
          </p:cNvPr>
          <p:cNvPicPr>
            <a:picLocks noChangeAspect="1"/>
          </p:cNvPicPr>
          <p:nvPr/>
        </p:nvPicPr>
        <p:blipFill>
          <a:blip r:embed="rId5"/>
          <a:stretch>
            <a:fillRect/>
          </a:stretch>
        </p:blipFill>
        <p:spPr>
          <a:xfrm>
            <a:off x="6431649" y="4991100"/>
            <a:ext cx="2331351" cy="1371600"/>
          </a:xfrm>
          <a:prstGeom prst="rect">
            <a:avLst/>
          </a:prstGeom>
        </p:spPr>
      </p:pic>
    </p:spTree>
    <p:extLst>
      <p:ext uri="{BB962C8B-B14F-4D97-AF65-F5344CB8AC3E}">
        <p14:creationId xmlns:p14="http://schemas.microsoft.com/office/powerpoint/2010/main" val="77988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Autofit/>
          </a:bodyPr>
          <a:lstStyle/>
          <a:p>
            <a:pPr algn="l"/>
            <a:r>
              <a:rPr lang="en-US" sz="3200" dirty="0"/>
              <a:t>Input Consensus </a:t>
            </a:r>
            <a:br>
              <a:rPr lang="en-US" sz="3200" dirty="0"/>
            </a:br>
            <a:r>
              <a:rPr lang="en-US" sz="3200" dirty="0"/>
              <a:t>2.11 – Commercial Fryers, Gas &amp; Electric</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28</a:t>
            </a:fld>
            <a:endParaRPr lang="en-US"/>
          </a:p>
        </p:txBody>
      </p:sp>
      <p:sp>
        <p:nvSpPr>
          <p:cNvPr id="6" name="Content Placeholder 5"/>
          <p:cNvSpPr>
            <a:spLocks noGrp="1"/>
          </p:cNvSpPr>
          <p:nvPr>
            <p:ph sz="quarter" idx="1"/>
          </p:nvPr>
        </p:nvSpPr>
        <p:spPr>
          <a:xfrm>
            <a:off x="187452" y="1298448"/>
            <a:ext cx="8763000" cy="5106536"/>
          </a:xfrm>
        </p:spPr>
        <p:txBody>
          <a:bodyPr>
            <a:normAutofit/>
          </a:bodyPr>
          <a:lstStyle/>
          <a:p>
            <a:r>
              <a:rPr lang="en-US" sz="1800" dirty="0"/>
              <a:t>Measure Permutations</a:t>
            </a:r>
          </a:p>
          <a:p>
            <a:endParaRPr lang="en-US" sz="1800" dirty="0"/>
          </a:p>
          <a:p>
            <a:endParaRPr lang="en-US" sz="1800" dirty="0"/>
          </a:p>
          <a:p>
            <a:endParaRPr lang="en-US" sz="1800" dirty="0"/>
          </a:p>
          <a:p>
            <a:r>
              <a:rPr lang="en-US" sz="1800" dirty="0"/>
              <a:t>Measure Implementation</a:t>
            </a:r>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p:txBody>
      </p:sp>
      <p:pic>
        <p:nvPicPr>
          <p:cNvPr id="7" name="Picture 6">
            <a:extLst>
              <a:ext uri="{FF2B5EF4-FFF2-40B4-BE49-F238E27FC236}">
                <a16:creationId xmlns:a16="http://schemas.microsoft.com/office/drawing/2014/main" id="{49AEC812-6F84-4153-B0D5-8D50CBC44B93}"/>
              </a:ext>
            </a:extLst>
          </p:cNvPr>
          <p:cNvPicPr>
            <a:picLocks noChangeAspect="1"/>
          </p:cNvPicPr>
          <p:nvPr/>
        </p:nvPicPr>
        <p:blipFill>
          <a:blip r:embed="rId3"/>
          <a:stretch>
            <a:fillRect/>
          </a:stretch>
        </p:blipFill>
        <p:spPr>
          <a:xfrm>
            <a:off x="454152" y="1676400"/>
            <a:ext cx="8229600" cy="955016"/>
          </a:xfrm>
          <a:prstGeom prst="rect">
            <a:avLst/>
          </a:prstGeom>
        </p:spPr>
      </p:pic>
      <p:pic>
        <p:nvPicPr>
          <p:cNvPr id="8" name="Picture 7">
            <a:extLst>
              <a:ext uri="{FF2B5EF4-FFF2-40B4-BE49-F238E27FC236}">
                <a16:creationId xmlns:a16="http://schemas.microsoft.com/office/drawing/2014/main" id="{068403C8-97A7-4218-8449-B3512E1F2241}"/>
              </a:ext>
            </a:extLst>
          </p:cNvPr>
          <p:cNvPicPr>
            <a:picLocks noChangeAspect="1"/>
          </p:cNvPicPr>
          <p:nvPr/>
        </p:nvPicPr>
        <p:blipFill>
          <a:blip r:embed="rId4"/>
          <a:stretch>
            <a:fillRect/>
          </a:stretch>
        </p:blipFill>
        <p:spPr>
          <a:xfrm>
            <a:off x="454152" y="2971800"/>
            <a:ext cx="8229600" cy="2646974"/>
          </a:xfrm>
          <a:prstGeom prst="rect">
            <a:avLst/>
          </a:prstGeom>
        </p:spPr>
      </p:pic>
      <p:pic>
        <p:nvPicPr>
          <p:cNvPr id="9" name="Picture 8">
            <a:extLst>
              <a:ext uri="{FF2B5EF4-FFF2-40B4-BE49-F238E27FC236}">
                <a16:creationId xmlns:a16="http://schemas.microsoft.com/office/drawing/2014/main" id="{4B53F0B0-D103-45DB-9B22-2F8526D62B58}"/>
              </a:ext>
            </a:extLst>
          </p:cNvPr>
          <p:cNvPicPr>
            <a:picLocks noChangeAspect="1"/>
          </p:cNvPicPr>
          <p:nvPr/>
        </p:nvPicPr>
        <p:blipFill rotWithShape="1">
          <a:blip r:embed="rId5">
            <a:extLst>
              <a:ext uri="{28A0092B-C50C-407E-A947-70E740481C1C}">
                <a14:useLocalDpi xmlns:a14="http://schemas.microsoft.com/office/drawing/2010/main" val="0"/>
              </a:ext>
            </a:extLst>
          </a:blip>
          <a:srcRect l="18960" t="1227" r="21959" b="4680"/>
          <a:stretch/>
        </p:blipFill>
        <p:spPr>
          <a:xfrm>
            <a:off x="7924800" y="76201"/>
            <a:ext cx="1143000" cy="1485900"/>
          </a:xfrm>
          <a:prstGeom prst="rect">
            <a:avLst/>
          </a:prstGeom>
          <a:ln>
            <a:solidFill>
              <a:schemeClr val="tx1"/>
            </a:solidFill>
          </a:ln>
        </p:spPr>
      </p:pic>
    </p:spTree>
    <p:extLst>
      <p:ext uri="{BB962C8B-B14F-4D97-AF65-F5344CB8AC3E}">
        <p14:creationId xmlns:p14="http://schemas.microsoft.com/office/powerpoint/2010/main" val="2864784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pPr algn="l"/>
            <a:r>
              <a:rPr lang="en-US" sz="3600" dirty="0"/>
              <a:t>Measure</a:t>
            </a:r>
            <a:r>
              <a:rPr lang="en-US" dirty="0"/>
              <a:t> Consensus</a:t>
            </a:r>
            <a:br>
              <a:rPr lang="en-US" dirty="0"/>
            </a:br>
            <a:r>
              <a:rPr lang="en-US" sz="3100" dirty="0"/>
              <a:t>2.12 – Exhaust Hood Demand Controlled Ventilation </a:t>
            </a:r>
            <a:endParaRPr lang="en-US" dirty="0"/>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29</a:t>
            </a:fld>
            <a:endParaRPr lang="en-US"/>
          </a:p>
        </p:txBody>
      </p:sp>
      <p:sp>
        <p:nvSpPr>
          <p:cNvPr id="6" name="Content Placeholder 5"/>
          <p:cNvSpPr>
            <a:spLocks noGrp="1"/>
          </p:cNvSpPr>
          <p:nvPr>
            <p:ph sz="quarter" idx="1"/>
          </p:nvPr>
        </p:nvSpPr>
        <p:spPr>
          <a:xfrm>
            <a:off x="187452" y="1219200"/>
            <a:ext cx="8763000" cy="4937287"/>
          </a:xfrm>
        </p:spPr>
        <p:txBody>
          <a:bodyPr>
            <a:normAutofit/>
          </a:bodyPr>
          <a:lstStyle/>
          <a:p>
            <a:r>
              <a:rPr lang="en-US" sz="2800" dirty="0"/>
              <a:t>Offering</a:t>
            </a:r>
          </a:p>
          <a:p>
            <a:pPr lvl="1"/>
            <a:r>
              <a:rPr lang="en-US" sz="1800" dirty="0">
                <a:solidFill>
                  <a:schemeClr val="tx1"/>
                </a:solidFill>
              </a:rPr>
              <a:t>Permutations vary by Climate Zone, for gas only (16 CZs)</a:t>
            </a:r>
          </a:p>
          <a:p>
            <a:pPr lvl="2"/>
            <a:r>
              <a:rPr lang="en-US" sz="1600" dirty="0"/>
              <a:t>Electric savings do not vary with Climate Zone</a:t>
            </a:r>
          </a:p>
          <a:p>
            <a:r>
              <a:rPr lang="en-US" sz="2800" dirty="0"/>
              <a:t>Stage 1 Issues</a:t>
            </a:r>
          </a:p>
          <a:p>
            <a:pPr lvl="1"/>
            <a:r>
              <a:rPr lang="en-US" sz="1800" dirty="0">
                <a:solidFill>
                  <a:schemeClr val="tx1"/>
                </a:solidFill>
              </a:rPr>
              <a:t>CDF applied to demand values – decreased PG&amp;E savings</a:t>
            </a:r>
          </a:p>
          <a:p>
            <a:pPr lvl="1"/>
            <a:r>
              <a:rPr lang="en-US" sz="1800" dirty="0">
                <a:solidFill>
                  <a:srgbClr val="0000CC"/>
                </a:solidFill>
              </a:rPr>
              <a:t>PG&amp;E electric savings methodology the matches, but older values used</a:t>
            </a:r>
          </a:p>
          <a:p>
            <a:r>
              <a:rPr lang="en-US" sz="2800" dirty="0"/>
              <a:t>Stage 2 Issues</a:t>
            </a:r>
          </a:p>
          <a:p>
            <a:pPr lvl="1"/>
            <a:r>
              <a:rPr lang="en-US" sz="1800" i="1" dirty="0">
                <a:solidFill>
                  <a:schemeClr val="tx1"/>
                </a:solidFill>
              </a:rPr>
              <a:t>Significant variation in savings can be due to hours of use dependent upon building type. Improve as data becomes available.</a:t>
            </a:r>
          </a:p>
        </p:txBody>
      </p:sp>
      <p:pic>
        <p:nvPicPr>
          <p:cNvPr id="11" name="Picture 10">
            <a:extLst>
              <a:ext uri="{FF2B5EF4-FFF2-40B4-BE49-F238E27FC236}">
                <a16:creationId xmlns:a16="http://schemas.microsoft.com/office/drawing/2014/main" id="{EBA650A3-B51A-48C3-B8BC-C96E050433AD}"/>
              </a:ext>
            </a:extLst>
          </p:cNvPr>
          <p:cNvPicPr>
            <a:picLocks noChangeAspect="1"/>
          </p:cNvPicPr>
          <p:nvPr/>
        </p:nvPicPr>
        <p:blipFill rotWithShape="1">
          <a:blip r:embed="rId3">
            <a:extLst>
              <a:ext uri="{28A0092B-C50C-407E-A947-70E740481C1C}">
                <a14:useLocalDpi xmlns:a14="http://schemas.microsoft.com/office/drawing/2010/main" val="0"/>
              </a:ext>
            </a:extLst>
          </a:blip>
          <a:srcRect l="17584" r="14513"/>
          <a:stretch/>
        </p:blipFill>
        <p:spPr>
          <a:xfrm>
            <a:off x="6705600" y="1039999"/>
            <a:ext cx="2344826" cy="1420356"/>
          </a:xfrm>
          <a:prstGeom prst="rect">
            <a:avLst/>
          </a:prstGeom>
        </p:spPr>
      </p:pic>
      <p:sp>
        <p:nvSpPr>
          <p:cNvPr id="12" name="TextBox 11">
            <a:extLst>
              <a:ext uri="{FF2B5EF4-FFF2-40B4-BE49-F238E27FC236}">
                <a16:creationId xmlns:a16="http://schemas.microsoft.com/office/drawing/2014/main" id="{50DF3675-C36A-43E8-8504-FA95D320CAFB}"/>
              </a:ext>
            </a:extLst>
          </p:cNvPr>
          <p:cNvSpPr txBox="1"/>
          <p:nvPr/>
        </p:nvSpPr>
        <p:spPr>
          <a:xfrm>
            <a:off x="3355918" y="6396335"/>
            <a:ext cx="2435282" cy="461665"/>
          </a:xfrm>
          <a:prstGeom prst="rect">
            <a:avLst/>
          </a:prstGeom>
          <a:solidFill>
            <a:schemeClr val="bg1"/>
          </a:solidFill>
          <a:ln w="15875">
            <a:solidFill>
              <a:srgbClr val="B79462"/>
            </a:solidFill>
          </a:ln>
        </p:spPr>
        <p:txBody>
          <a:bodyPr wrap="none" rtlCol="0">
            <a:spAutoFit/>
          </a:bodyPr>
          <a:lstStyle/>
          <a:p>
            <a:r>
              <a:rPr lang="en-US" sz="800" dirty="0">
                <a:latin typeface="Arial" panose="020B0604020202020204" pitchFamily="34" charset="0"/>
                <a:cs typeface="Arial" panose="020B0604020202020204" pitchFamily="34" charset="0"/>
              </a:rPr>
              <a:t>Black text = Discussed in Sept Cal TF Meeting</a:t>
            </a:r>
          </a:p>
          <a:p>
            <a:r>
              <a:rPr lang="en-US" sz="800" dirty="0">
                <a:solidFill>
                  <a:srgbClr val="0000CC"/>
                </a:solidFill>
                <a:latin typeface="Arial" panose="020B0604020202020204" pitchFamily="34" charset="0"/>
                <a:cs typeface="Arial" panose="020B0604020202020204" pitchFamily="34" charset="0"/>
              </a:rPr>
              <a:t>Blue</a:t>
            </a:r>
            <a:r>
              <a:rPr lang="en-US" sz="800" dirty="0">
                <a:latin typeface="Arial" panose="020B0604020202020204" pitchFamily="34" charset="0"/>
                <a:cs typeface="Arial" panose="020B0604020202020204" pitchFamily="34" charset="0"/>
              </a:rPr>
              <a:t> </a:t>
            </a:r>
            <a:r>
              <a:rPr lang="en-US" sz="800" dirty="0">
                <a:solidFill>
                  <a:srgbClr val="0000CC"/>
                </a:solidFill>
                <a:latin typeface="Arial" panose="020B0604020202020204" pitchFamily="34" charset="0"/>
                <a:cs typeface="Arial" panose="020B0604020202020204" pitchFamily="34" charset="0"/>
              </a:rPr>
              <a:t>text</a:t>
            </a:r>
            <a:r>
              <a:rPr lang="en-US" sz="800" dirty="0">
                <a:latin typeface="Arial" panose="020B0604020202020204" pitchFamily="34" charset="0"/>
                <a:cs typeface="Arial" panose="020B0604020202020204" pitchFamily="34" charset="0"/>
              </a:rPr>
              <a:t> = Not discussed in Sept Cal TF Meeting</a:t>
            </a:r>
          </a:p>
          <a:p>
            <a:r>
              <a:rPr lang="en-US" sz="800" i="1" dirty="0">
                <a:latin typeface="Arial" panose="020B0604020202020204" pitchFamily="34" charset="0"/>
                <a:cs typeface="Arial" panose="020B0604020202020204" pitchFamily="34" charset="0"/>
              </a:rPr>
              <a:t>Italics</a:t>
            </a:r>
            <a:r>
              <a:rPr lang="en-US" sz="800" dirty="0">
                <a:latin typeface="Arial" panose="020B0604020202020204" pitchFamily="34" charset="0"/>
                <a:cs typeface="Arial" panose="020B0604020202020204" pitchFamily="34" charset="0"/>
              </a:rPr>
              <a:t> text = Item that has not been completed</a:t>
            </a:r>
          </a:p>
        </p:txBody>
      </p:sp>
      <p:pic>
        <p:nvPicPr>
          <p:cNvPr id="8" name="Picture 7">
            <a:extLst>
              <a:ext uri="{FF2B5EF4-FFF2-40B4-BE49-F238E27FC236}">
                <a16:creationId xmlns:a16="http://schemas.microsoft.com/office/drawing/2014/main" id="{465A55BE-CC06-4BF9-A115-0355CDDABDD6}"/>
              </a:ext>
            </a:extLst>
          </p:cNvPr>
          <p:cNvPicPr>
            <a:picLocks noChangeAspect="1"/>
          </p:cNvPicPr>
          <p:nvPr/>
        </p:nvPicPr>
        <p:blipFill>
          <a:blip r:embed="rId4"/>
          <a:stretch>
            <a:fillRect/>
          </a:stretch>
        </p:blipFill>
        <p:spPr>
          <a:xfrm>
            <a:off x="6814958" y="4991100"/>
            <a:ext cx="1454763" cy="1371600"/>
          </a:xfrm>
          <a:prstGeom prst="rect">
            <a:avLst/>
          </a:prstGeom>
        </p:spPr>
      </p:pic>
      <p:sp>
        <p:nvSpPr>
          <p:cNvPr id="14" name="TextBox 13">
            <a:extLst>
              <a:ext uri="{FF2B5EF4-FFF2-40B4-BE49-F238E27FC236}">
                <a16:creationId xmlns:a16="http://schemas.microsoft.com/office/drawing/2014/main" id="{F6C1E4AE-9EB1-4061-9BD0-B1725D338675}"/>
              </a:ext>
            </a:extLst>
          </p:cNvPr>
          <p:cNvSpPr txBox="1"/>
          <p:nvPr/>
        </p:nvSpPr>
        <p:spPr>
          <a:xfrm>
            <a:off x="5642121" y="4724400"/>
            <a:ext cx="3408305" cy="307777"/>
          </a:xfrm>
          <a:prstGeom prst="rect">
            <a:avLst/>
          </a:prstGeom>
          <a:noFill/>
        </p:spPr>
        <p:txBody>
          <a:bodyPr wrap="none" rtlCol="0">
            <a:spAutoFit/>
          </a:bodyPr>
          <a:lstStyle/>
          <a:p>
            <a:r>
              <a:rPr lang="en-US" sz="1400" dirty="0">
                <a:solidFill>
                  <a:srgbClr val="0000CC"/>
                </a:solidFill>
                <a:latin typeface="Arial" panose="020B0604020202020204" pitchFamily="34" charset="0"/>
                <a:cs typeface="Arial" panose="020B0604020202020204" pitchFamily="34" charset="0"/>
              </a:rPr>
              <a:t>(gas savings varying with Climate Zone) </a:t>
            </a:r>
          </a:p>
        </p:txBody>
      </p:sp>
      <p:sp>
        <p:nvSpPr>
          <p:cNvPr id="15" name="TextBox 14">
            <a:extLst>
              <a:ext uri="{FF2B5EF4-FFF2-40B4-BE49-F238E27FC236}">
                <a16:creationId xmlns:a16="http://schemas.microsoft.com/office/drawing/2014/main" id="{C9956B07-AB4F-4C82-8F48-2814DDAEE0FB}"/>
              </a:ext>
            </a:extLst>
          </p:cNvPr>
          <p:cNvSpPr txBox="1"/>
          <p:nvPr/>
        </p:nvSpPr>
        <p:spPr>
          <a:xfrm>
            <a:off x="5334000" y="4725889"/>
            <a:ext cx="3706464" cy="307777"/>
          </a:xfrm>
          <a:prstGeom prst="rect">
            <a:avLst/>
          </a:prstGeom>
          <a:noFill/>
        </p:spPr>
        <p:txBody>
          <a:bodyPr wrap="none" rtlCol="0">
            <a:spAutoFit/>
          </a:bodyPr>
          <a:lstStyle/>
          <a:p>
            <a:r>
              <a:rPr lang="en-US" sz="1400" dirty="0">
                <a:solidFill>
                  <a:srgbClr val="0000CC"/>
                </a:solidFill>
                <a:latin typeface="Arial" panose="020B0604020202020204" pitchFamily="34" charset="0"/>
                <a:cs typeface="Arial" panose="020B0604020202020204" pitchFamily="34" charset="0"/>
              </a:rPr>
              <a:t>(gas savings </a:t>
            </a:r>
            <a:r>
              <a:rPr lang="en-US" sz="1400" u="sng" dirty="0">
                <a:solidFill>
                  <a:srgbClr val="FF0000"/>
                </a:solidFill>
                <a:latin typeface="Arial" panose="020B0604020202020204" pitchFamily="34" charset="0"/>
                <a:cs typeface="Arial" panose="020B0604020202020204" pitchFamily="34" charset="0"/>
              </a:rPr>
              <a:t>not</a:t>
            </a:r>
            <a:r>
              <a:rPr lang="en-US" sz="1400" dirty="0">
                <a:solidFill>
                  <a:srgbClr val="FF0000"/>
                </a:solidFill>
                <a:latin typeface="Arial" panose="020B0604020202020204" pitchFamily="34" charset="0"/>
                <a:cs typeface="Arial" panose="020B0604020202020204" pitchFamily="34" charset="0"/>
              </a:rPr>
              <a:t> </a:t>
            </a:r>
            <a:r>
              <a:rPr lang="en-US" sz="1400" dirty="0">
                <a:solidFill>
                  <a:srgbClr val="0000CC"/>
                </a:solidFill>
                <a:latin typeface="Arial" panose="020B0604020202020204" pitchFamily="34" charset="0"/>
                <a:cs typeface="Arial" panose="020B0604020202020204" pitchFamily="34" charset="0"/>
              </a:rPr>
              <a:t>varying with Climate Zone) </a:t>
            </a:r>
          </a:p>
        </p:txBody>
      </p:sp>
      <p:pic>
        <p:nvPicPr>
          <p:cNvPr id="16" name="Picture 15">
            <a:extLst>
              <a:ext uri="{FF2B5EF4-FFF2-40B4-BE49-F238E27FC236}">
                <a16:creationId xmlns:a16="http://schemas.microsoft.com/office/drawing/2014/main" id="{1D90E93B-5D0A-4F4D-A890-1F19F3D4DCFC}"/>
              </a:ext>
            </a:extLst>
          </p:cNvPr>
          <p:cNvPicPr>
            <a:picLocks noChangeAspect="1"/>
          </p:cNvPicPr>
          <p:nvPr/>
        </p:nvPicPr>
        <p:blipFill>
          <a:blip r:embed="rId5"/>
          <a:stretch>
            <a:fillRect/>
          </a:stretch>
        </p:blipFill>
        <p:spPr>
          <a:xfrm>
            <a:off x="388308" y="4991100"/>
            <a:ext cx="6126792" cy="1371600"/>
          </a:xfrm>
          <a:prstGeom prst="rect">
            <a:avLst/>
          </a:prstGeom>
          <a:solidFill>
            <a:schemeClr val="bg1"/>
          </a:solidFill>
        </p:spPr>
      </p:pic>
      <p:pic>
        <p:nvPicPr>
          <p:cNvPr id="17" name="Picture 16">
            <a:extLst>
              <a:ext uri="{FF2B5EF4-FFF2-40B4-BE49-F238E27FC236}">
                <a16:creationId xmlns:a16="http://schemas.microsoft.com/office/drawing/2014/main" id="{50CA3CFC-669D-4B65-BF4C-01B3F005AED6}"/>
              </a:ext>
            </a:extLst>
          </p:cNvPr>
          <p:cNvPicPr>
            <a:picLocks noChangeAspect="1"/>
          </p:cNvPicPr>
          <p:nvPr/>
        </p:nvPicPr>
        <p:blipFill>
          <a:blip r:embed="rId6"/>
          <a:stretch>
            <a:fillRect/>
          </a:stretch>
        </p:blipFill>
        <p:spPr>
          <a:xfrm>
            <a:off x="388308" y="4991100"/>
            <a:ext cx="6126792" cy="1371600"/>
          </a:xfrm>
          <a:prstGeom prst="rect">
            <a:avLst/>
          </a:prstGeom>
          <a:solidFill>
            <a:schemeClr val="bg1"/>
          </a:solidFill>
        </p:spPr>
      </p:pic>
      <p:sp>
        <p:nvSpPr>
          <p:cNvPr id="18" name="Oval 17">
            <a:extLst>
              <a:ext uri="{FF2B5EF4-FFF2-40B4-BE49-F238E27FC236}">
                <a16:creationId xmlns:a16="http://schemas.microsoft.com/office/drawing/2014/main" id="{B35BB97D-BA98-4A9C-8D3D-6D05E4BEAF73}"/>
              </a:ext>
            </a:extLst>
          </p:cNvPr>
          <p:cNvSpPr/>
          <p:nvPr/>
        </p:nvSpPr>
        <p:spPr>
          <a:xfrm flipH="1">
            <a:off x="130302" y="6727116"/>
            <a:ext cx="114300" cy="8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94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xit" presetSubtype="0" fill="hold" grpId="0"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85EB-4D08-44CF-8143-0DCC87376517}"/>
              </a:ext>
            </a:extLst>
          </p:cNvPr>
          <p:cNvSpPr>
            <a:spLocks noGrp="1"/>
          </p:cNvSpPr>
          <p:nvPr>
            <p:ph type="title"/>
          </p:nvPr>
        </p:nvSpPr>
        <p:spPr>
          <a:xfrm>
            <a:off x="301752" y="228600"/>
            <a:ext cx="8534400" cy="914400"/>
          </a:xfrm>
        </p:spPr>
        <p:txBody>
          <a:bodyPr>
            <a:normAutofit fontScale="90000"/>
          </a:bodyPr>
          <a:lstStyle/>
          <a:p>
            <a:r>
              <a:rPr lang="en-US" dirty="0"/>
              <a:t>Define Measures</a:t>
            </a:r>
            <a:br>
              <a:rPr lang="en-US" dirty="0"/>
            </a:br>
            <a:r>
              <a:rPr lang="en-US" dirty="0"/>
              <a:t>Original Measure List</a:t>
            </a:r>
          </a:p>
        </p:txBody>
      </p:sp>
      <p:sp>
        <p:nvSpPr>
          <p:cNvPr id="3" name="Date Placeholder 2">
            <a:extLst>
              <a:ext uri="{FF2B5EF4-FFF2-40B4-BE49-F238E27FC236}">
                <a16:creationId xmlns:a16="http://schemas.microsoft.com/office/drawing/2014/main" id="{D0CDD97F-B339-4F01-BD53-EDEB22B8065D}"/>
              </a:ext>
            </a:extLst>
          </p:cNvPr>
          <p:cNvSpPr>
            <a:spLocks noGrp="1"/>
          </p:cNvSpPr>
          <p:nvPr>
            <p:ph type="dt" sz="half" idx="10"/>
          </p:nvPr>
        </p:nvSpPr>
        <p:spPr/>
        <p:txBody>
          <a:bodyPr/>
          <a:lstStyle/>
          <a:p>
            <a:fld id="{359151D1-CB2A-CD4E-A5AC-CF10498901C7}" type="datetime1">
              <a:rPr lang="en-US" smtClean="0"/>
              <a:t>10/26/2017</a:t>
            </a:fld>
            <a:endParaRPr lang="en-US"/>
          </a:p>
        </p:txBody>
      </p:sp>
      <p:sp>
        <p:nvSpPr>
          <p:cNvPr id="4" name="Footer Placeholder 3">
            <a:extLst>
              <a:ext uri="{FF2B5EF4-FFF2-40B4-BE49-F238E27FC236}">
                <a16:creationId xmlns:a16="http://schemas.microsoft.com/office/drawing/2014/main" id="{1C82193A-1FB8-4CD4-9FFD-F75D1EE27FC8}"/>
              </a:ext>
            </a:extLst>
          </p:cNvPr>
          <p:cNvSpPr>
            <a:spLocks noGrp="1"/>
          </p:cNvSpPr>
          <p:nvPr>
            <p:ph type="ftr" sz="quarter" idx="11"/>
          </p:nvPr>
        </p:nvSpPr>
        <p:spPr/>
        <p:txBody>
          <a:bodyPr/>
          <a:lstStyle/>
          <a:p>
            <a:r>
              <a:rPr lang="en-US" dirty="0"/>
              <a:t>Food Services</a:t>
            </a:r>
          </a:p>
        </p:txBody>
      </p:sp>
      <p:sp>
        <p:nvSpPr>
          <p:cNvPr id="5" name="Slide Number Placeholder 4">
            <a:extLst>
              <a:ext uri="{FF2B5EF4-FFF2-40B4-BE49-F238E27FC236}">
                <a16:creationId xmlns:a16="http://schemas.microsoft.com/office/drawing/2014/main" id="{623EA15F-6F9A-4FE6-B04B-4BB751A84C25}"/>
              </a:ext>
            </a:extLst>
          </p:cNvPr>
          <p:cNvSpPr>
            <a:spLocks noGrp="1"/>
          </p:cNvSpPr>
          <p:nvPr>
            <p:ph type="sldNum" sz="quarter" idx="12"/>
          </p:nvPr>
        </p:nvSpPr>
        <p:spPr/>
        <p:txBody>
          <a:bodyPr/>
          <a:lstStyle/>
          <a:p>
            <a:fld id="{909A63E0-9C55-41FE-BE94-C73968ED251E}" type="slidenum">
              <a:rPr lang="en-US" smtClean="0"/>
              <a:pPr/>
              <a:t>3</a:t>
            </a:fld>
            <a:endParaRPr lang="en-US"/>
          </a:p>
        </p:txBody>
      </p:sp>
      <p:pic>
        <p:nvPicPr>
          <p:cNvPr id="6" name="Picture 5">
            <a:extLst>
              <a:ext uri="{FF2B5EF4-FFF2-40B4-BE49-F238E27FC236}">
                <a16:creationId xmlns:a16="http://schemas.microsoft.com/office/drawing/2014/main" id="{1B0F9C00-1D29-4AAE-9FFD-47F9FF59D905}"/>
              </a:ext>
            </a:extLst>
          </p:cNvPr>
          <p:cNvPicPr>
            <a:picLocks noChangeAspect="1"/>
          </p:cNvPicPr>
          <p:nvPr/>
        </p:nvPicPr>
        <p:blipFill>
          <a:blip r:embed="rId2"/>
          <a:stretch>
            <a:fillRect/>
          </a:stretch>
        </p:blipFill>
        <p:spPr>
          <a:xfrm>
            <a:off x="1368552" y="1524000"/>
            <a:ext cx="6400800" cy="4362399"/>
          </a:xfrm>
          <a:prstGeom prst="rect">
            <a:avLst/>
          </a:prstGeom>
        </p:spPr>
      </p:pic>
      <p:pic>
        <p:nvPicPr>
          <p:cNvPr id="7" name="Picture 6">
            <a:extLst>
              <a:ext uri="{FF2B5EF4-FFF2-40B4-BE49-F238E27FC236}">
                <a16:creationId xmlns:a16="http://schemas.microsoft.com/office/drawing/2014/main" id="{1D188E76-7460-42D6-9DAE-292D147D427A}"/>
              </a:ext>
            </a:extLst>
          </p:cNvPr>
          <p:cNvPicPr>
            <a:picLocks noChangeAspect="1"/>
          </p:cNvPicPr>
          <p:nvPr/>
        </p:nvPicPr>
        <p:blipFill>
          <a:blip r:embed="rId3"/>
          <a:stretch>
            <a:fillRect/>
          </a:stretch>
        </p:blipFill>
        <p:spPr>
          <a:xfrm>
            <a:off x="7086600" y="5987168"/>
            <a:ext cx="1822449" cy="355132"/>
          </a:xfrm>
          <a:prstGeom prst="rect">
            <a:avLst/>
          </a:prstGeom>
        </p:spPr>
      </p:pic>
    </p:spTree>
    <p:extLst>
      <p:ext uri="{BB962C8B-B14F-4D97-AF65-F5344CB8AC3E}">
        <p14:creationId xmlns:p14="http://schemas.microsoft.com/office/powerpoint/2010/main" val="331736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07848"/>
            <a:ext cx="8534400" cy="758952"/>
          </a:xfrm>
        </p:spPr>
        <p:txBody>
          <a:bodyPr>
            <a:noAutofit/>
          </a:bodyPr>
          <a:lstStyle/>
          <a:p>
            <a:pPr algn="l"/>
            <a:r>
              <a:rPr lang="en-US" sz="2800" dirty="0"/>
              <a:t>Input Consensus </a:t>
            </a:r>
            <a:br>
              <a:rPr lang="en-US" sz="2800" dirty="0"/>
            </a:br>
            <a:r>
              <a:rPr lang="en-US" sz="2800" dirty="0"/>
              <a:t>2.12 – Exhaust Hood Demand Controlled Ventilation</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30</a:t>
            </a:fld>
            <a:endParaRPr lang="en-US"/>
          </a:p>
        </p:txBody>
      </p:sp>
      <p:sp>
        <p:nvSpPr>
          <p:cNvPr id="6" name="Content Placeholder 5"/>
          <p:cNvSpPr>
            <a:spLocks noGrp="1"/>
          </p:cNvSpPr>
          <p:nvPr>
            <p:ph sz="quarter" idx="1"/>
          </p:nvPr>
        </p:nvSpPr>
        <p:spPr>
          <a:xfrm>
            <a:off x="187452" y="1298448"/>
            <a:ext cx="8763000" cy="5106536"/>
          </a:xfrm>
        </p:spPr>
        <p:txBody>
          <a:bodyPr>
            <a:normAutofit/>
          </a:bodyPr>
          <a:lstStyle/>
          <a:p>
            <a:r>
              <a:rPr lang="en-US" sz="1800" dirty="0"/>
              <a:t>Measure Permutations</a:t>
            </a:r>
          </a:p>
          <a:p>
            <a:endParaRPr lang="en-US" sz="1800" dirty="0"/>
          </a:p>
          <a:p>
            <a:endParaRPr lang="en-US" sz="1800" dirty="0"/>
          </a:p>
          <a:p>
            <a:endParaRPr lang="en-US" sz="1600" dirty="0"/>
          </a:p>
          <a:p>
            <a:endParaRPr lang="en-US" sz="1800" dirty="0"/>
          </a:p>
          <a:p>
            <a:endParaRPr lang="en-US" sz="1800" dirty="0"/>
          </a:p>
          <a:p>
            <a:r>
              <a:rPr lang="en-US" sz="1800" dirty="0"/>
              <a:t>Measure Implementation</a:t>
            </a:r>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p:txBody>
      </p:sp>
      <p:pic>
        <p:nvPicPr>
          <p:cNvPr id="7" name="Picture 6">
            <a:extLst>
              <a:ext uri="{FF2B5EF4-FFF2-40B4-BE49-F238E27FC236}">
                <a16:creationId xmlns:a16="http://schemas.microsoft.com/office/drawing/2014/main" id="{B51183D7-285D-4960-AA10-B79F6BC7B921}"/>
              </a:ext>
            </a:extLst>
          </p:cNvPr>
          <p:cNvPicPr>
            <a:picLocks noChangeAspect="1"/>
          </p:cNvPicPr>
          <p:nvPr/>
        </p:nvPicPr>
        <p:blipFill>
          <a:blip r:embed="rId3"/>
          <a:stretch>
            <a:fillRect/>
          </a:stretch>
        </p:blipFill>
        <p:spPr>
          <a:xfrm>
            <a:off x="457200" y="1676400"/>
            <a:ext cx="8229600" cy="1466364"/>
          </a:xfrm>
          <a:prstGeom prst="rect">
            <a:avLst/>
          </a:prstGeom>
        </p:spPr>
      </p:pic>
      <p:pic>
        <p:nvPicPr>
          <p:cNvPr id="8" name="Picture 7">
            <a:extLst>
              <a:ext uri="{FF2B5EF4-FFF2-40B4-BE49-F238E27FC236}">
                <a16:creationId xmlns:a16="http://schemas.microsoft.com/office/drawing/2014/main" id="{5BC9D7E8-58A4-4A0B-A8A9-1FE1BBB700AD}"/>
              </a:ext>
            </a:extLst>
          </p:cNvPr>
          <p:cNvPicPr>
            <a:picLocks noChangeAspect="1"/>
          </p:cNvPicPr>
          <p:nvPr/>
        </p:nvPicPr>
        <p:blipFill>
          <a:blip r:embed="rId4"/>
          <a:stretch>
            <a:fillRect/>
          </a:stretch>
        </p:blipFill>
        <p:spPr>
          <a:xfrm>
            <a:off x="457200" y="3619500"/>
            <a:ext cx="8229600" cy="2082988"/>
          </a:xfrm>
          <a:prstGeom prst="rect">
            <a:avLst/>
          </a:prstGeom>
        </p:spPr>
      </p:pic>
      <p:pic>
        <p:nvPicPr>
          <p:cNvPr id="9" name="Picture 8">
            <a:extLst>
              <a:ext uri="{FF2B5EF4-FFF2-40B4-BE49-F238E27FC236}">
                <a16:creationId xmlns:a16="http://schemas.microsoft.com/office/drawing/2014/main" id="{3EE86D56-C0D3-4172-BF0A-F119E593567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584" r="14513"/>
          <a:stretch/>
        </p:blipFill>
        <p:spPr>
          <a:xfrm>
            <a:off x="7381875" y="5702488"/>
            <a:ext cx="1578102" cy="955920"/>
          </a:xfrm>
          <a:prstGeom prst="rect">
            <a:avLst/>
          </a:prstGeom>
        </p:spPr>
      </p:pic>
    </p:spTree>
    <p:extLst>
      <p:ext uri="{BB962C8B-B14F-4D97-AF65-F5344CB8AC3E}">
        <p14:creationId xmlns:p14="http://schemas.microsoft.com/office/powerpoint/2010/main" val="1016250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Autofit/>
          </a:bodyPr>
          <a:lstStyle/>
          <a:p>
            <a:pPr algn="l"/>
            <a:r>
              <a:rPr lang="en-US" sz="3200" dirty="0"/>
              <a:t>Measure Consensus</a:t>
            </a:r>
            <a:br>
              <a:rPr lang="en-US" sz="3200" dirty="0"/>
            </a:br>
            <a:r>
              <a:rPr lang="en-US" sz="3200" dirty="0"/>
              <a:t>2.13 – Low-Flow Pre-Rinse Spray Valves</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31</a:t>
            </a:fld>
            <a:endParaRPr lang="en-US"/>
          </a:p>
        </p:txBody>
      </p:sp>
      <p:sp>
        <p:nvSpPr>
          <p:cNvPr id="6" name="Content Placeholder 5"/>
          <p:cNvSpPr>
            <a:spLocks noGrp="1"/>
          </p:cNvSpPr>
          <p:nvPr>
            <p:ph sz="quarter" idx="1"/>
          </p:nvPr>
        </p:nvSpPr>
        <p:spPr>
          <a:xfrm>
            <a:off x="76200" y="1304953"/>
            <a:ext cx="8915400" cy="3876647"/>
          </a:xfrm>
        </p:spPr>
        <p:txBody>
          <a:bodyPr>
            <a:normAutofit fontScale="85000" lnSpcReduction="20000"/>
          </a:bodyPr>
          <a:lstStyle/>
          <a:p>
            <a:r>
              <a:rPr lang="en-US" sz="2800" dirty="0"/>
              <a:t>Offering</a:t>
            </a:r>
          </a:p>
          <a:p>
            <a:pPr lvl="1"/>
            <a:r>
              <a:rPr lang="en-US" sz="1800" dirty="0">
                <a:solidFill>
                  <a:schemeClr val="tx1"/>
                </a:solidFill>
              </a:rPr>
              <a:t>Permutations vary by Measure Case (0.65 </a:t>
            </a:r>
            <a:r>
              <a:rPr lang="en-US" sz="1800" dirty="0" err="1">
                <a:solidFill>
                  <a:schemeClr val="tx1"/>
                </a:solidFill>
              </a:rPr>
              <a:t>gpm</a:t>
            </a:r>
            <a:r>
              <a:rPr lang="en-US" sz="1800" dirty="0">
                <a:solidFill>
                  <a:schemeClr val="tx1"/>
                </a:solidFill>
              </a:rPr>
              <a:t>, 1.15 </a:t>
            </a:r>
            <a:r>
              <a:rPr lang="en-US" sz="1800" dirty="0" err="1">
                <a:solidFill>
                  <a:schemeClr val="tx1"/>
                </a:solidFill>
              </a:rPr>
              <a:t>gpm</a:t>
            </a:r>
            <a:r>
              <a:rPr lang="en-US" sz="1800" dirty="0">
                <a:solidFill>
                  <a:schemeClr val="tx1"/>
                </a:solidFill>
              </a:rPr>
              <a:t>)</a:t>
            </a:r>
          </a:p>
          <a:p>
            <a:pPr lvl="1"/>
            <a:r>
              <a:rPr lang="en-US" sz="1800" dirty="0">
                <a:solidFill>
                  <a:schemeClr val="tx1"/>
                </a:solidFill>
              </a:rPr>
              <a:t>Permutations vary by Climate Zone (16 CZ)</a:t>
            </a:r>
          </a:p>
          <a:p>
            <a:pPr lvl="2"/>
            <a:r>
              <a:rPr lang="en-US" sz="1600" dirty="0"/>
              <a:t>Due to ground water temperature</a:t>
            </a:r>
          </a:p>
          <a:p>
            <a:pPr lvl="1"/>
            <a:r>
              <a:rPr lang="en-US" sz="1800" dirty="0">
                <a:solidFill>
                  <a:srgbClr val="0000CC"/>
                </a:solidFill>
              </a:rPr>
              <a:t>Removes offers with Measure Case of 1.07 </a:t>
            </a:r>
            <a:r>
              <a:rPr lang="en-US" sz="1800" dirty="0" err="1">
                <a:solidFill>
                  <a:srgbClr val="0000CC"/>
                </a:solidFill>
              </a:rPr>
              <a:t>gpm</a:t>
            </a:r>
            <a:r>
              <a:rPr lang="en-US" sz="1800" dirty="0">
                <a:solidFill>
                  <a:srgbClr val="0000CC"/>
                </a:solidFill>
              </a:rPr>
              <a:t> and 1.28 </a:t>
            </a:r>
            <a:r>
              <a:rPr lang="en-US" sz="1800" dirty="0" err="1">
                <a:solidFill>
                  <a:srgbClr val="0000CC"/>
                </a:solidFill>
              </a:rPr>
              <a:t>gpm</a:t>
            </a:r>
            <a:endParaRPr lang="en-US" sz="1800" dirty="0">
              <a:solidFill>
                <a:srgbClr val="0000CC"/>
              </a:solidFill>
            </a:endParaRPr>
          </a:p>
          <a:p>
            <a:r>
              <a:rPr lang="en-US" sz="2800" dirty="0"/>
              <a:t>Stage 1 Issues</a:t>
            </a:r>
          </a:p>
          <a:p>
            <a:pPr lvl="1"/>
            <a:r>
              <a:rPr lang="en-US" sz="1800" i="1" dirty="0">
                <a:solidFill>
                  <a:srgbClr val="0000CC"/>
                </a:solidFill>
              </a:rPr>
              <a:t>Addressing – Hours/day updated to PG&amp;E methodology (</a:t>
            </a:r>
            <a:r>
              <a:rPr lang="en-US" sz="1800" i="1" dirty="0">
                <a:solidFill>
                  <a:srgbClr val="FF0000"/>
                </a:solidFill>
              </a:rPr>
              <a:t>waiting for study</a:t>
            </a:r>
            <a:r>
              <a:rPr lang="en-US" sz="1800" i="1" dirty="0">
                <a:solidFill>
                  <a:srgbClr val="0000CC"/>
                </a:solidFill>
              </a:rPr>
              <a:t>)– increases savings</a:t>
            </a:r>
          </a:p>
          <a:p>
            <a:pPr lvl="1"/>
            <a:r>
              <a:rPr lang="en-US" sz="1800" dirty="0">
                <a:solidFill>
                  <a:schemeClr val="tx1"/>
                </a:solidFill>
              </a:rPr>
              <a:t>Base case reduced to 1.4 </a:t>
            </a:r>
            <a:r>
              <a:rPr lang="en-US" sz="1800" dirty="0" err="1">
                <a:solidFill>
                  <a:schemeClr val="tx1"/>
                </a:solidFill>
              </a:rPr>
              <a:t>gpm</a:t>
            </a:r>
            <a:r>
              <a:rPr lang="en-US" sz="1800" dirty="0">
                <a:solidFill>
                  <a:schemeClr val="tx1"/>
                </a:solidFill>
              </a:rPr>
              <a:t> to PG&amp;E methodology to reflect lower baseline due to expected market conditions – decreases savings</a:t>
            </a:r>
          </a:p>
          <a:p>
            <a:pPr lvl="1"/>
            <a:r>
              <a:rPr lang="en-US" sz="1800" dirty="0">
                <a:solidFill>
                  <a:schemeClr val="tx1"/>
                </a:solidFill>
              </a:rPr>
              <a:t>Expanded Climate Zone permutations to all zones since variation is about 11% across CA</a:t>
            </a:r>
          </a:p>
          <a:p>
            <a:pPr marL="274320" lvl="1">
              <a:buClr>
                <a:srgbClr val="73B632"/>
              </a:buClr>
              <a:buSzPct val="85000"/>
              <a:buFont typeface="Wingdings 2"/>
              <a:buChar char=""/>
            </a:pPr>
            <a:r>
              <a:rPr lang="en-US" sz="2800" dirty="0">
                <a:solidFill>
                  <a:schemeClr val="tx1"/>
                </a:solidFill>
              </a:rPr>
              <a:t>Measure Extension</a:t>
            </a:r>
          </a:p>
          <a:p>
            <a:pPr lvl="1"/>
            <a:r>
              <a:rPr lang="en-US" sz="1800" dirty="0">
                <a:solidFill>
                  <a:schemeClr val="tx1"/>
                </a:solidFill>
              </a:rPr>
              <a:t>Added POU TRM measure</a:t>
            </a:r>
          </a:p>
          <a:p>
            <a:r>
              <a:rPr lang="en-US" sz="2800" dirty="0"/>
              <a:t>Stage 2 Issues</a:t>
            </a:r>
          </a:p>
          <a:p>
            <a:pPr lvl="1"/>
            <a:r>
              <a:rPr lang="en-US" sz="1800" dirty="0">
                <a:solidFill>
                  <a:srgbClr val="0000CC"/>
                </a:solidFill>
              </a:rPr>
              <a:t>Consider a targeted DI for ultra low flow measure cases</a:t>
            </a:r>
          </a:p>
        </p:txBody>
      </p:sp>
      <p:pic>
        <p:nvPicPr>
          <p:cNvPr id="10" name="Picture 9">
            <a:extLst>
              <a:ext uri="{FF2B5EF4-FFF2-40B4-BE49-F238E27FC236}">
                <a16:creationId xmlns:a16="http://schemas.microsoft.com/office/drawing/2014/main" id="{6F182574-02F5-4F24-912A-9507857FF4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54" r="2196"/>
          <a:stretch/>
        </p:blipFill>
        <p:spPr>
          <a:xfrm>
            <a:off x="7026095" y="1104900"/>
            <a:ext cx="1889305" cy="1469459"/>
          </a:xfrm>
          <a:prstGeom prst="rect">
            <a:avLst/>
          </a:prstGeom>
        </p:spPr>
      </p:pic>
      <p:sp>
        <p:nvSpPr>
          <p:cNvPr id="12" name="TextBox 11">
            <a:extLst>
              <a:ext uri="{FF2B5EF4-FFF2-40B4-BE49-F238E27FC236}">
                <a16:creationId xmlns:a16="http://schemas.microsoft.com/office/drawing/2014/main" id="{F4DA8416-5382-4AFF-B9B5-5061A31CA00D}"/>
              </a:ext>
            </a:extLst>
          </p:cNvPr>
          <p:cNvSpPr txBox="1"/>
          <p:nvPr/>
        </p:nvSpPr>
        <p:spPr>
          <a:xfrm>
            <a:off x="3355918" y="6396335"/>
            <a:ext cx="2435282" cy="461665"/>
          </a:xfrm>
          <a:prstGeom prst="rect">
            <a:avLst/>
          </a:prstGeom>
          <a:solidFill>
            <a:schemeClr val="bg1"/>
          </a:solidFill>
          <a:ln w="15875">
            <a:solidFill>
              <a:srgbClr val="B79462"/>
            </a:solidFill>
          </a:ln>
        </p:spPr>
        <p:txBody>
          <a:bodyPr wrap="none" rtlCol="0">
            <a:spAutoFit/>
          </a:bodyPr>
          <a:lstStyle/>
          <a:p>
            <a:r>
              <a:rPr lang="en-US" sz="800" dirty="0">
                <a:latin typeface="Arial" panose="020B0604020202020204" pitchFamily="34" charset="0"/>
                <a:cs typeface="Arial" panose="020B0604020202020204" pitchFamily="34" charset="0"/>
              </a:rPr>
              <a:t>Black text = Discussed in Sept Cal TF Meeting</a:t>
            </a:r>
          </a:p>
          <a:p>
            <a:r>
              <a:rPr lang="en-US" sz="800" dirty="0">
                <a:solidFill>
                  <a:srgbClr val="0000CC"/>
                </a:solidFill>
                <a:latin typeface="Arial" panose="020B0604020202020204" pitchFamily="34" charset="0"/>
                <a:cs typeface="Arial" panose="020B0604020202020204" pitchFamily="34" charset="0"/>
              </a:rPr>
              <a:t>Blue</a:t>
            </a:r>
            <a:r>
              <a:rPr lang="en-US" sz="800" dirty="0">
                <a:latin typeface="Arial" panose="020B0604020202020204" pitchFamily="34" charset="0"/>
                <a:cs typeface="Arial" panose="020B0604020202020204" pitchFamily="34" charset="0"/>
              </a:rPr>
              <a:t> </a:t>
            </a:r>
            <a:r>
              <a:rPr lang="en-US" sz="800" dirty="0">
                <a:solidFill>
                  <a:srgbClr val="0000CC"/>
                </a:solidFill>
                <a:latin typeface="Arial" panose="020B0604020202020204" pitchFamily="34" charset="0"/>
                <a:cs typeface="Arial" panose="020B0604020202020204" pitchFamily="34" charset="0"/>
              </a:rPr>
              <a:t>text</a:t>
            </a:r>
            <a:r>
              <a:rPr lang="en-US" sz="800" dirty="0">
                <a:latin typeface="Arial" panose="020B0604020202020204" pitchFamily="34" charset="0"/>
                <a:cs typeface="Arial" panose="020B0604020202020204" pitchFamily="34" charset="0"/>
              </a:rPr>
              <a:t> = Not discussed in Sept Cal TF Meeting</a:t>
            </a:r>
          </a:p>
          <a:p>
            <a:r>
              <a:rPr lang="en-US" sz="800" i="1" dirty="0">
                <a:latin typeface="Arial" panose="020B0604020202020204" pitchFamily="34" charset="0"/>
                <a:cs typeface="Arial" panose="020B0604020202020204" pitchFamily="34" charset="0"/>
              </a:rPr>
              <a:t>Italics</a:t>
            </a:r>
            <a:r>
              <a:rPr lang="en-US" sz="800" dirty="0">
                <a:latin typeface="Arial" panose="020B0604020202020204" pitchFamily="34" charset="0"/>
                <a:cs typeface="Arial" panose="020B0604020202020204" pitchFamily="34" charset="0"/>
              </a:rPr>
              <a:t> text = Item that has not been completed</a:t>
            </a:r>
          </a:p>
        </p:txBody>
      </p:sp>
      <p:pic>
        <p:nvPicPr>
          <p:cNvPr id="8" name="Picture 7">
            <a:extLst>
              <a:ext uri="{FF2B5EF4-FFF2-40B4-BE49-F238E27FC236}">
                <a16:creationId xmlns:a16="http://schemas.microsoft.com/office/drawing/2014/main" id="{77E31492-2387-4A7E-9B5B-9352BE4ABDEC}"/>
              </a:ext>
            </a:extLst>
          </p:cNvPr>
          <p:cNvPicPr>
            <a:picLocks noChangeAspect="1"/>
          </p:cNvPicPr>
          <p:nvPr/>
        </p:nvPicPr>
        <p:blipFill>
          <a:blip r:embed="rId4"/>
          <a:stretch>
            <a:fillRect/>
          </a:stretch>
        </p:blipFill>
        <p:spPr>
          <a:xfrm>
            <a:off x="192704" y="5020550"/>
            <a:ext cx="6126792" cy="1371600"/>
          </a:xfrm>
          <a:prstGeom prst="rect">
            <a:avLst/>
          </a:prstGeom>
        </p:spPr>
      </p:pic>
      <p:pic>
        <p:nvPicPr>
          <p:cNvPr id="7" name="Picture 6">
            <a:extLst>
              <a:ext uri="{FF2B5EF4-FFF2-40B4-BE49-F238E27FC236}">
                <a16:creationId xmlns:a16="http://schemas.microsoft.com/office/drawing/2014/main" id="{8052C510-4A0E-4540-9187-58FF70DEDE29}"/>
              </a:ext>
            </a:extLst>
          </p:cNvPr>
          <p:cNvPicPr>
            <a:picLocks noChangeAspect="1"/>
          </p:cNvPicPr>
          <p:nvPr/>
        </p:nvPicPr>
        <p:blipFill>
          <a:blip r:embed="rId5"/>
          <a:stretch>
            <a:fillRect/>
          </a:stretch>
        </p:blipFill>
        <p:spPr>
          <a:xfrm>
            <a:off x="6553200" y="5029200"/>
            <a:ext cx="2182144" cy="1371600"/>
          </a:xfrm>
          <a:prstGeom prst="rect">
            <a:avLst/>
          </a:prstGeom>
        </p:spPr>
      </p:pic>
    </p:spTree>
    <p:extLst>
      <p:ext uri="{BB962C8B-B14F-4D97-AF65-F5344CB8AC3E}">
        <p14:creationId xmlns:p14="http://schemas.microsoft.com/office/powerpoint/2010/main" val="2476103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Autofit/>
          </a:bodyPr>
          <a:lstStyle/>
          <a:p>
            <a:pPr algn="l"/>
            <a:r>
              <a:rPr lang="en-US" sz="3200" dirty="0"/>
              <a:t>Input Consensus </a:t>
            </a:r>
            <a:br>
              <a:rPr lang="en-US" sz="3200" dirty="0"/>
            </a:br>
            <a:r>
              <a:rPr lang="en-US" sz="3200" dirty="0"/>
              <a:t>2.13 – Low-Flow Pre-Rinse Spray Valves</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32</a:t>
            </a:fld>
            <a:endParaRPr lang="en-US"/>
          </a:p>
        </p:txBody>
      </p:sp>
      <p:sp>
        <p:nvSpPr>
          <p:cNvPr id="6" name="Content Placeholder 5"/>
          <p:cNvSpPr>
            <a:spLocks noGrp="1"/>
          </p:cNvSpPr>
          <p:nvPr>
            <p:ph sz="quarter" idx="1"/>
          </p:nvPr>
        </p:nvSpPr>
        <p:spPr>
          <a:xfrm>
            <a:off x="187452" y="1298448"/>
            <a:ext cx="8763000" cy="5106536"/>
          </a:xfrm>
        </p:spPr>
        <p:txBody>
          <a:bodyPr>
            <a:normAutofit/>
          </a:bodyPr>
          <a:lstStyle/>
          <a:p>
            <a:r>
              <a:rPr lang="en-US" sz="1800" dirty="0"/>
              <a:t>Measure Permutations</a:t>
            </a:r>
          </a:p>
          <a:p>
            <a:endParaRPr lang="en-US" sz="1800" dirty="0"/>
          </a:p>
          <a:p>
            <a:endParaRPr lang="en-US" sz="800" dirty="0"/>
          </a:p>
          <a:p>
            <a:endParaRPr lang="en-US" sz="1400" dirty="0"/>
          </a:p>
          <a:p>
            <a:endParaRPr lang="en-US" sz="1800" dirty="0"/>
          </a:p>
          <a:p>
            <a:endParaRPr lang="en-US" sz="1800" dirty="0"/>
          </a:p>
          <a:p>
            <a:endParaRPr lang="en-US" sz="1800" dirty="0"/>
          </a:p>
          <a:p>
            <a:r>
              <a:rPr lang="en-US" sz="1800" dirty="0"/>
              <a:t>Measure Implementation</a:t>
            </a:r>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p:txBody>
      </p:sp>
      <p:pic>
        <p:nvPicPr>
          <p:cNvPr id="7" name="Picture 6">
            <a:extLst>
              <a:ext uri="{FF2B5EF4-FFF2-40B4-BE49-F238E27FC236}">
                <a16:creationId xmlns:a16="http://schemas.microsoft.com/office/drawing/2014/main" id="{C081623B-164F-4482-91AB-6DCB0528EE2E}"/>
              </a:ext>
            </a:extLst>
          </p:cNvPr>
          <p:cNvPicPr>
            <a:picLocks noChangeAspect="1"/>
          </p:cNvPicPr>
          <p:nvPr/>
        </p:nvPicPr>
        <p:blipFill>
          <a:blip r:embed="rId3"/>
          <a:stretch>
            <a:fillRect/>
          </a:stretch>
        </p:blipFill>
        <p:spPr>
          <a:xfrm>
            <a:off x="454152" y="1600200"/>
            <a:ext cx="8229600" cy="1782195"/>
          </a:xfrm>
          <a:prstGeom prst="rect">
            <a:avLst/>
          </a:prstGeom>
        </p:spPr>
      </p:pic>
      <p:pic>
        <p:nvPicPr>
          <p:cNvPr id="8" name="Picture 7">
            <a:extLst>
              <a:ext uri="{FF2B5EF4-FFF2-40B4-BE49-F238E27FC236}">
                <a16:creationId xmlns:a16="http://schemas.microsoft.com/office/drawing/2014/main" id="{69025DC2-4A6D-4BE0-9D8B-480A08AF2EB3}"/>
              </a:ext>
            </a:extLst>
          </p:cNvPr>
          <p:cNvPicPr>
            <a:picLocks noChangeAspect="1"/>
          </p:cNvPicPr>
          <p:nvPr/>
        </p:nvPicPr>
        <p:blipFill>
          <a:blip r:embed="rId4"/>
          <a:stretch>
            <a:fillRect/>
          </a:stretch>
        </p:blipFill>
        <p:spPr>
          <a:xfrm>
            <a:off x="454152" y="3695700"/>
            <a:ext cx="8229600" cy="2646974"/>
          </a:xfrm>
          <a:prstGeom prst="rect">
            <a:avLst/>
          </a:prstGeom>
        </p:spPr>
      </p:pic>
      <p:pic>
        <p:nvPicPr>
          <p:cNvPr id="10" name="Picture 9">
            <a:extLst>
              <a:ext uri="{FF2B5EF4-FFF2-40B4-BE49-F238E27FC236}">
                <a16:creationId xmlns:a16="http://schemas.microsoft.com/office/drawing/2014/main" id="{FC422657-DE57-4C0B-A8E0-DA538C09C2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54" r="2196"/>
          <a:stretch/>
        </p:blipFill>
        <p:spPr>
          <a:xfrm>
            <a:off x="7826657" y="124877"/>
            <a:ext cx="1211044" cy="941923"/>
          </a:xfrm>
          <a:prstGeom prst="rect">
            <a:avLst/>
          </a:prstGeom>
        </p:spPr>
      </p:pic>
    </p:spTree>
    <p:extLst>
      <p:ext uri="{BB962C8B-B14F-4D97-AF65-F5344CB8AC3E}">
        <p14:creationId xmlns:p14="http://schemas.microsoft.com/office/powerpoint/2010/main" val="3777051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pPr algn="l"/>
            <a:r>
              <a:rPr lang="en-US" sz="3600" dirty="0"/>
              <a:t>Measure</a:t>
            </a:r>
            <a:r>
              <a:rPr lang="en-US" dirty="0"/>
              <a:t> Consensus</a:t>
            </a:r>
            <a:br>
              <a:rPr lang="en-US" dirty="0"/>
            </a:br>
            <a:r>
              <a:rPr lang="en-US" sz="3100" dirty="0"/>
              <a:t>2.14 – Commercial Rack Oven-Gas</a:t>
            </a:r>
            <a:endParaRPr lang="en-US" dirty="0"/>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33</a:t>
            </a:fld>
            <a:endParaRPr lang="en-US"/>
          </a:p>
        </p:txBody>
      </p:sp>
      <p:sp>
        <p:nvSpPr>
          <p:cNvPr id="6" name="Content Placeholder 5"/>
          <p:cNvSpPr>
            <a:spLocks noGrp="1"/>
          </p:cNvSpPr>
          <p:nvPr>
            <p:ph sz="quarter" idx="1"/>
          </p:nvPr>
        </p:nvSpPr>
        <p:spPr>
          <a:xfrm>
            <a:off x="187452" y="1467697"/>
            <a:ext cx="8763000" cy="3523404"/>
          </a:xfrm>
        </p:spPr>
        <p:txBody>
          <a:bodyPr>
            <a:normAutofit/>
          </a:bodyPr>
          <a:lstStyle/>
          <a:p>
            <a:r>
              <a:rPr lang="en-US" sz="2800" dirty="0"/>
              <a:t>Offering</a:t>
            </a:r>
          </a:p>
          <a:p>
            <a:pPr lvl="1"/>
            <a:r>
              <a:rPr lang="en-US" sz="1800" dirty="0">
                <a:solidFill>
                  <a:schemeClr val="tx1"/>
                </a:solidFill>
              </a:rPr>
              <a:t>Permutations vary by Size (Single, Double)</a:t>
            </a:r>
          </a:p>
          <a:p>
            <a:r>
              <a:rPr lang="en-US" sz="2800" dirty="0"/>
              <a:t>Stage 1 Issues</a:t>
            </a:r>
          </a:p>
          <a:p>
            <a:pPr lvl="1"/>
            <a:r>
              <a:rPr lang="en-US" sz="1800" dirty="0">
                <a:solidFill>
                  <a:schemeClr val="tx1"/>
                </a:solidFill>
              </a:rPr>
              <a:t> None.</a:t>
            </a:r>
          </a:p>
          <a:p>
            <a:r>
              <a:rPr lang="en-US" sz="2800" dirty="0"/>
              <a:t>Stage 2 Issues</a:t>
            </a:r>
          </a:p>
          <a:p>
            <a:pPr lvl="1"/>
            <a:r>
              <a:rPr lang="en-US" sz="1800" i="1" dirty="0">
                <a:solidFill>
                  <a:schemeClr val="tx1"/>
                </a:solidFill>
              </a:rPr>
              <a:t>Align specifications with Energy Star that would change the efficiency thresholds and add an Idle Rate specification.  Multiple, less efficient units that would drop off the QPL – increases savings</a:t>
            </a:r>
          </a:p>
          <a:p>
            <a:pPr lvl="1"/>
            <a:r>
              <a:rPr lang="en-US" sz="1800" i="1" dirty="0">
                <a:solidFill>
                  <a:schemeClr val="tx1"/>
                </a:solidFill>
              </a:rPr>
              <a:t>Update base and measure case inputs with 2017 QPL</a:t>
            </a:r>
          </a:p>
        </p:txBody>
      </p:sp>
      <p:pic>
        <p:nvPicPr>
          <p:cNvPr id="8" name="Picture 7">
            <a:extLst>
              <a:ext uri="{FF2B5EF4-FFF2-40B4-BE49-F238E27FC236}">
                <a16:creationId xmlns:a16="http://schemas.microsoft.com/office/drawing/2014/main" id="{E95FA70D-19CF-453F-9DA3-310A21FEC253}"/>
              </a:ext>
            </a:extLst>
          </p:cNvPr>
          <p:cNvPicPr>
            <a:picLocks noChangeAspect="1"/>
          </p:cNvPicPr>
          <p:nvPr/>
        </p:nvPicPr>
        <p:blipFill>
          <a:blip r:embed="rId3"/>
          <a:stretch>
            <a:fillRect/>
          </a:stretch>
        </p:blipFill>
        <p:spPr>
          <a:xfrm>
            <a:off x="6382883" y="1040028"/>
            <a:ext cx="2494417" cy="2596230"/>
          </a:xfrm>
          <a:prstGeom prst="rect">
            <a:avLst/>
          </a:prstGeom>
          <a:ln>
            <a:solidFill>
              <a:schemeClr val="tx1"/>
            </a:solidFill>
          </a:ln>
        </p:spPr>
      </p:pic>
      <p:sp>
        <p:nvSpPr>
          <p:cNvPr id="11" name="TextBox 10">
            <a:extLst>
              <a:ext uri="{FF2B5EF4-FFF2-40B4-BE49-F238E27FC236}">
                <a16:creationId xmlns:a16="http://schemas.microsoft.com/office/drawing/2014/main" id="{7F6CE54D-BB62-4A2C-A216-A232154BBA3F}"/>
              </a:ext>
            </a:extLst>
          </p:cNvPr>
          <p:cNvSpPr txBox="1"/>
          <p:nvPr/>
        </p:nvSpPr>
        <p:spPr>
          <a:xfrm>
            <a:off x="3355918" y="6396335"/>
            <a:ext cx="2435282" cy="461665"/>
          </a:xfrm>
          <a:prstGeom prst="rect">
            <a:avLst/>
          </a:prstGeom>
          <a:solidFill>
            <a:schemeClr val="bg1"/>
          </a:solidFill>
          <a:ln w="15875">
            <a:solidFill>
              <a:srgbClr val="B79462"/>
            </a:solidFill>
          </a:ln>
        </p:spPr>
        <p:txBody>
          <a:bodyPr wrap="none" rtlCol="0">
            <a:spAutoFit/>
          </a:bodyPr>
          <a:lstStyle/>
          <a:p>
            <a:r>
              <a:rPr lang="en-US" sz="800" dirty="0">
                <a:latin typeface="Arial" panose="020B0604020202020204" pitchFamily="34" charset="0"/>
                <a:cs typeface="Arial" panose="020B0604020202020204" pitchFamily="34" charset="0"/>
              </a:rPr>
              <a:t>Black text = Discussed in Sept Cal TF Meeting</a:t>
            </a:r>
          </a:p>
          <a:p>
            <a:r>
              <a:rPr lang="en-US" sz="800" dirty="0">
                <a:solidFill>
                  <a:srgbClr val="0000CC"/>
                </a:solidFill>
                <a:latin typeface="Arial" panose="020B0604020202020204" pitchFamily="34" charset="0"/>
                <a:cs typeface="Arial" panose="020B0604020202020204" pitchFamily="34" charset="0"/>
              </a:rPr>
              <a:t>Blue</a:t>
            </a:r>
            <a:r>
              <a:rPr lang="en-US" sz="800" dirty="0">
                <a:latin typeface="Arial" panose="020B0604020202020204" pitchFamily="34" charset="0"/>
                <a:cs typeface="Arial" panose="020B0604020202020204" pitchFamily="34" charset="0"/>
              </a:rPr>
              <a:t> </a:t>
            </a:r>
            <a:r>
              <a:rPr lang="en-US" sz="800" dirty="0">
                <a:solidFill>
                  <a:srgbClr val="0000CC"/>
                </a:solidFill>
                <a:latin typeface="Arial" panose="020B0604020202020204" pitchFamily="34" charset="0"/>
                <a:cs typeface="Arial" panose="020B0604020202020204" pitchFamily="34" charset="0"/>
              </a:rPr>
              <a:t>text</a:t>
            </a:r>
            <a:r>
              <a:rPr lang="en-US" sz="800" dirty="0">
                <a:latin typeface="Arial" panose="020B0604020202020204" pitchFamily="34" charset="0"/>
                <a:cs typeface="Arial" panose="020B0604020202020204" pitchFamily="34" charset="0"/>
              </a:rPr>
              <a:t> = Not discussed in Sept Cal TF Meeting</a:t>
            </a:r>
          </a:p>
          <a:p>
            <a:r>
              <a:rPr lang="en-US" sz="800" i="1" dirty="0">
                <a:latin typeface="Arial" panose="020B0604020202020204" pitchFamily="34" charset="0"/>
                <a:cs typeface="Arial" panose="020B0604020202020204" pitchFamily="34" charset="0"/>
              </a:rPr>
              <a:t>Italics</a:t>
            </a:r>
            <a:r>
              <a:rPr lang="en-US" sz="800" dirty="0">
                <a:latin typeface="Arial" panose="020B0604020202020204" pitchFamily="34" charset="0"/>
                <a:cs typeface="Arial" panose="020B0604020202020204" pitchFamily="34" charset="0"/>
              </a:rPr>
              <a:t> text = Item that has not been completed</a:t>
            </a:r>
          </a:p>
        </p:txBody>
      </p:sp>
      <p:pic>
        <p:nvPicPr>
          <p:cNvPr id="7" name="Picture 6">
            <a:extLst>
              <a:ext uri="{FF2B5EF4-FFF2-40B4-BE49-F238E27FC236}">
                <a16:creationId xmlns:a16="http://schemas.microsoft.com/office/drawing/2014/main" id="{5864ECD2-3F52-4310-BDB4-03E845E67BA1}"/>
              </a:ext>
            </a:extLst>
          </p:cNvPr>
          <p:cNvPicPr>
            <a:picLocks noChangeAspect="1"/>
          </p:cNvPicPr>
          <p:nvPr/>
        </p:nvPicPr>
        <p:blipFill>
          <a:blip r:embed="rId4"/>
          <a:stretch>
            <a:fillRect/>
          </a:stretch>
        </p:blipFill>
        <p:spPr>
          <a:xfrm>
            <a:off x="193963" y="4991100"/>
            <a:ext cx="6126792" cy="1371600"/>
          </a:xfrm>
          <a:prstGeom prst="rect">
            <a:avLst/>
          </a:prstGeom>
        </p:spPr>
      </p:pic>
      <p:pic>
        <p:nvPicPr>
          <p:cNvPr id="10" name="Picture 9">
            <a:extLst>
              <a:ext uri="{FF2B5EF4-FFF2-40B4-BE49-F238E27FC236}">
                <a16:creationId xmlns:a16="http://schemas.microsoft.com/office/drawing/2014/main" id="{02547E08-9F59-4C77-A818-85D08A31EA31}"/>
              </a:ext>
            </a:extLst>
          </p:cNvPr>
          <p:cNvPicPr>
            <a:picLocks noChangeAspect="1"/>
          </p:cNvPicPr>
          <p:nvPr/>
        </p:nvPicPr>
        <p:blipFill>
          <a:blip r:embed="rId5"/>
          <a:stretch>
            <a:fillRect/>
          </a:stretch>
        </p:blipFill>
        <p:spPr>
          <a:xfrm>
            <a:off x="6560357" y="4999750"/>
            <a:ext cx="2182144" cy="1371600"/>
          </a:xfrm>
          <a:prstGeom prst="rect">
            <a:avLst/>
          </a:prstGeom>
        </p:spPr>
      </p:pic>
    </p:spTree>
    <p:extLst>
      <p:ext uri="{BB962C8B-B14F-4D97-AF65-F5344CB8AC3E}">
        <p14:creationId xmlns:p14="http://schemas.microsoft.com/office/powerpoint/2010/main" val="668624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Autofit/>
          </a:bodyPr>
          <a:lstStyle/>
          <a:p>
            <a:pPr algn="l"/>
            <a:r>
              <a:rPr lang="en-US" sz="3200" dirty="0"/>
              <a:t>Input Consensus </a:t>
            </a:r>
            <a:br>
              <a:rPr lang="en-US" sz="3200" dirty="0"/>
            </a:br>
            <a:r>
              <a:rPr lang="en-US" sz="3200" dirty="0"/>
              <a:t>2.14 – Commercial Rack Oven-Gas</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34</a:t>
            </a:fld>
            <a:endParaRPr lang="en-US"/>
          </a:p>
        </p:txBody>
      </p:sp>
      <p:sp>
        <p:nvSpPr>
          <p:cNvPr id="6" name="Content Placeholder 5"/>
          <p:cNvSpPr>
            <a:spLocks noGrp="1"/>
          </p:cNvSpPr>
          <p:nvPr>
            <p:ph sz="quarter" idx="1"/>
          </p:nvPr>
        </p:nvSpPr>
        <p:spPr>
          <a:xfrm>
            <a:off x="187452" y="1298448"/>
            <a:ext cx="8763000" cy="5106536"/>
          </a:xfrm>
        </p:spPr>
        <p:txBody>
          <a:bodyPr>
            <a:normAutofit/>
          </a:bodyPr>
          <a:lstStyle/>
          <a:p>
            <a:r>
              <a:rPr lang="en-US" sz="1800" dirty="0"/>
              <a:t>Measure Permutations</a:t>
            </a:r>
          </a:p>
          <a:p>
            <a:endParaRPr lang="en-US" sz="1800" dirty="0"/>
          </a:p>
          <a:p>
            <a:endParaRPr lang="en-US" sz="1800" dirty="0"/>
          </a:p>
          <a:p>
            <a:endParaRPr lang="en-US" sz="1800" dirty="0"/>
          </a:p>
          <a:p>
            <a:r>
              <a:rPr lang="en-US" sz="1800" dirty="0"/>
              <a:t>Measure Implementation</a:t>
            </a:r>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p:txBody>
      </p:sp>
      <p:pic>
        <p:nvPicPr>
          <p:cNvPr id="8" name="Picture 7">
            <a:extLst>
              <a:ext uri="{FF2B5EF4-FFF2-40B4-BE49-F238E27FC236}">
                <a16:creationId xmlns:a16="http://schemas.microsoft.com/office/drawing/2014/main" id="{88C98648-732B-4A90-8EE8-53253E9F102B}"/>
              </a:ext>
            </a:extLst>
          </p:cNvPr>
          <p:cNvPicPr>
            <a:picLocks noChangeAspect="1"/>
          </p:cNvPicPr>
          <p:nvPr/>
        </p:nvPicPr>
        <p:blipFill>
          <a:blip r:embed="rId3"/>
          <a:stretch>
            <a:fillRect/>
          </a:stretch>
        </p:blipFill>
        <p:spPr>
          <a:xfrm>
            <a:off x="447675" y="2971800"/>
            <a:ext cx="8229600" cy="2270984"/>
          </a:xfrm>
          <a:prstGeom prst="rect">
            <a:avLst/>
          </a:prstGeom>
        </p:spPr>
      </p:pic>
      <p:pic>
        <p:nvPicPr>
          <p:cNvPr id="10" name="Picture 9">
            <a:extLst>
              <a:ext uri="{FF2B5EF4-FFF2-40B4-BE49-F238E27FC236}">
                <a16:creationId xmlns:a16="http://schemas.microsoft.com/office/drawing/2014/main" id="{C3285C5F-C319-47D3-B959-EC6A4F08C5AF}"/>
              </a:ext>
            </a:extLst>
          </p:cNvPr>
          <p:cNvPicPr>
            <a:picLocks noChangeAspect="1"/>
          </p:cNvPicPr>
          <p:nvPr/>
        </p:nvPicPr>
        <p:blipFill>
          <a:blip r:embed="rId4"/>
          <a:stretch>
            <a:fillRect/>
          </a:stretch>
        </p:blipFill>
        <p:spPr>
          <a:xfrm>
            <a:off x="7391400" y="205378"/>
            <a:ext cx="1529165" cy="1591580"/>
          </a:xfrm>
          <a:prstGeom prst="rect">
            <a:avLst/>
          </a:prstGeom>
          <a:ln>
            <a:solidFill>
              <a:schemeClr val="tx1"/>
            </a:solidFill>
          </a:ln>
        </p:spPr>
      </p:pic>
      <p:pic>
        <p:nvPicPr>
          <p:cNvPr id="7" name="Picture 6">
            <a:extLst>
              <a:ext uri="{FF2B5EF4-FFF2-40B4-BE49-F238E27FC236}">
                <a16:creationId xmlns:a16="http://schemas.microsoft.com/office/drawing/2014/main" id="{0AF56308-71F1-4205-9568-50253F7A1AE9}"/>
              </a:ext>
            </a:extLst>
          </p:cNvPr>
          <p:cNvPicPr>
            <a:picLocks noChangeAspect="1"/>
          </p:cNvPicPr>
          <p:nvPr/>
        </p:nvPicPr>
        <p:blipFill>
          <a:blip r:embed="rId5"/>
          <a:stretch>
            <a:fillRect/>
          </a:stretch>
        </p:blipFill>
        <p:spPr>
          <a:xfrm>
            <a:off x="447675" y="1676400"/>
            <a:ext cx="8229600" cy="955016"/>
          </a:xfrm>
          <a:prstGeom prst="rect">
            <a:avLst/>
          </a:prstGeom>
        </p:spPr>
      </p:pic>
    </p:spTree>
    <p:extLst>
      <p:ext uri="{BB962C8B-B14F-4D97-AF65-F5344CB8AC3E}">
        <p14:creationId xmlns:p14="http://schemas.microsoft.com/office/powerpoint/2010/main" val="1383367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pPr algn="l"/>
            <a:r>
              <a:rPr lang="en-US" sz="3600" dirty="0"/>
              <a:t>Measure</a:t>
            </a:r>
            <a:r>
              <a:rPr lang="en-US" dirty="0"/>
              <a:t> Consensus</a:t>
            </a:r>
            <a:br>
              <a:rPr lang="en-US" dirty="0"/>
            </a:br>
            <a:r>
              <a:rPr lang="en-US" sz="3600" dirty="0"/>
              <a:t>2.17 – High Density Holding Cabinet</a:t>
            </a:r>
            <a:endParaRPr lang="en-US" dirty="0"/>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35</a:t>
            </a:fld>
            <a:endParaRPr lang="en-US"/>
          </a:p>
        </p:txBody>
      </p:sp>
      <p:sp>
        <p:nvSpPr>
          <p:cNvPr id="6" name="Content Placeholder 5"/>
          <p:cNvSpPr>
            <a:spLocks noGrp="1"/>
          </p:cNvSpPr>
          <p:nvPr>
            <p:ph sz="quarter" idx="1"/>
          </p:nvPr>
        </p:nvSpPr>
        <p:spPr>
          <a:xfrm>
            <a:off x="187452" y="1467697"/>
            <a:ext cx="8763000" cy="3523404"/>
          </a:xfrm>
        </p:spPr>
        <p:txBody>
          <a:bodyPr>
            <a:normAutofit fontScale="92500" lnSpcReduction="10000"/>
          </a:bodyPr>
          <a:lstStyle/>
          <a:p>
            <a:r>
              <a:rPr lang="en-US" sz="2800" dirty="0"/>
              <a:t>Offering</a:t>
            </a:r>
          </a:p>
          <a:p>
            <a:pPr lvl="1"/>
            <a:r>
              <a:rPr lang="en-US" sz="1800" dirty="0">
                <a:solidFill>
                  <a:srgbClr val="0000CC"/>
                </a:solidFill>
              </a:rPr>
              <a:t>Per unit</a:t>
            </a:r>
          </a:p>
          <a:p>
            <a:pPr lvl="1"/>
            <a:r>
              <a:rPr lang="en-US" sz="1800" dirty="0">
                <a:solidFill>
                  <a:srgbClr val="0000CC"/>
                </a:solidFill>
              </a:rPr>
              <a:t>Combined 20- and 24-hour units to be consistent with ET Results</a:t>
            </a:r>
          </a:p>
          <a:p>
            <a:r>
              <a:rPr lang="en-US" sz="2800" dirty="0"/>
              <a:t>Stage 1 Issues</a:t>
            </a:r>
          </a:p>
          <a:p>
            <a:pPr lvl="1"/>
            <a:r>
              <a:rPr lang="en-US" sz="1800" dirty="0">
                <a:solidFill>
                  <a:srgbClr val="0000CC"/>
                </a:solidFill>
              </a:rPr>
              <a:t>Consolidated savings approaches for SCE and SDG&amp;E</a:t>
            </a:r>
          </a:p>
          <a:p>
            <a:r>
              <a:rPr lang="en-US" sz="2800" dirty="0"/>
              <a:t>Measure Extension</a:t>
            </a:r>
          </a:p>
          <a:p>
            <a:pPr lvl="1"/>
            <a:r>
              <a:rPr lang="en-US" sz="1800" dirty="0">
                <a:solidFill>
                  <a:srgbClr val="0000CC"/>
                </a:solidFill>
              </a:rPr>
              <a:t>Added POU TRM measure</a:t>
            </a:r>
          </a:p>
          <a:p>
            <a:pPr lvl="1"/>
            <a:r>
              <a:rPr lang="en-US" sz="1800" dirty="0">
                <a:solidFill>
                  <a:srgbClr val="0000CC"/>
                </a:solidFill>
              </a:rPr>
              <a:t>Added measure for PG&amp;E</a:t>
            </a:r>
          </a:p>
          <a:p>
            <a:r>
              <a:rPr lang="en-US" sz="2800" dirty="0"/>
              <a:t>Stage 2 Issues</a:t>
            </a:r>
          </a:p>
          <a:p>
            <a:pPr lvl="1"/>
            <a:r>
              <a:rPr lang="en-US" sz="1800" dirty="0">
                <a:solidFill>
                  <a:srgbClr val="0000CC"/>
                </a:solidFill>
              </a:rPr>
              <a:t>None</a:t>
            </a:r>
          </a:p>
          <a:p>
            <a:pPr lvl="1"/>
            <a:endParaRPr lang="en-US" sz="1300" i="1" dirty="0">
              <a:solidFill>
                <a:schemeClr val="tx1"/>
              </a:solidFill>
            </a:endParaRPr>
          </a:p>
        </p:txBody>
      </p:sp>
      <p:sp>
        <p:nvSpPr>
          <p:cNvPr id="11" name="TextBox 10">
            <a:extLst>
              <a:ext uri="{FF2B5EF4-FFF2-40B4-BE49-F238E27FC236}">
                <a16:creationId xmlns:a16="http://schemas.microsoft.com/office/drawing/2014/main" id="{7F6CE54D-BB62-4A2C-A216-A232154BBA3F}"/>
              </a:ext>
            </a:extLst>
          </p:cNvPr>
          <p:cNvSpPr txBox="1"/>
          <p:nvPr/>
        </p:nvSpPr>
        <p:spPr>
          <a:xfrm>
            <a:off x="3355918" y="6396335"/>
            <a:ext cx="2435282" cy="461665"/>
          </a:xfrm>
          <a:prstGeom prst="rect">
            <a:avLst/>
          </a:prstGeom>
          <a:solidFill>
            <a:schemeClr val="bg1"/>
          </a:solidFill>
          <a:ln w="15875">
            <a:solidFill>
              <a:srgbClr val="B79462"/>
            </a:solidFill>
          </a:ln>
        </p:spPr>
        <p:txBody>
          <a:bodyPr wrap="none" rtlCol="0">
            <a:spAutoFit/>
          </a:bodyPr>
          <a:lstStyle/>
          <a:p>
            <a:r>
              <a:rPr lang="en-US" sz="800" dirty="0">
                <a:latin typeface="Arial" panose="020B0604020202020204" pitchFamily="34" charset="0"/>
                <a:cs typeface="Arial" panose="020B0604020202020204" pitchFamily="34" charset="0"/>
              </a:rPr>
              <a:t>Black text = Discussed in Sept Cal TF Meeting</a:t>
            </a:r>
          </a:p>
          <a:p>
            <a:r>
              <a:rPr lang="en-US" sz="800" dirty="0">
                <a:solidFill>
                  <a:srgbClr val="0000CC"/>
                </a:solidFill>
                <a:latin typeface="Arial" panose="020B0604020202020204" pitchFamily="34" charset="0"/>
                <a:cs typeface="Arial" panose="020B0604020202020204" pitchFamily="34" charset="0"/>
              </a:rPr>
              <a:t>Blue</a:t>
            </a:r>
            <a:r>
              <a:rPr lang="en-US" sz="800" dirty="0">
                <a:latin typeface="Arial" panose="020B0604020202020204" pitchFamily="34" charset="0"/>
                <a:cs typeface="Arial" panose="020B0604020202020204" pitchFamily="34" charset="0"/>
              </a:rPr>
              <a:t> </a:t>
            </a:r>
            <a:r>
              <a:rPr lang="en-US" sz="800" dirty="0">
                <a:solidFill>
                  <a:srgbClr val="0000CC"/>
                </a:solidFill>
                <a:latin typeface="Arial" panose="020B0604020202020204" pitchFamily="34" charset="0"/>
                <a:cs typeface="Arial" panose="020B0604020202020204" pitchFamily="34" charset="0"/>
              </a:rPr>
              <a:t>text</a:t>
            </a:r>
            <a:r>
              <a:rPr lang="en-US" sz="800" dirty="0">
                <a:latin typeface="Arial" panose="020B0604020202020204" pitchFamily="34" charset="0"/>
                <a:cs typeface="Arial" panose="020B0604020202020204" pitchFamily="34" charset="0"/>
              </a:rPr>
              <a:t> = Not discussed in Sept Cal TF Meeting</a:t>
            </a:r>
          </a:p>
          <a:p>
            <a:r>
              <a:rPr lang="en-US" sz="800" i="1" dirty="0">
                <a:latin typeface="Arial" panose="020B0604020202020204" pitchFamily="34" charset="0"/>
                <a:cs typeface="Arial" panose="020B0604020202020204" pitchFamily="34" charset="0"/>
              </a:rPr>
              <a:t>Italics</a:t>
            </a:r>
            <a:r>
              <a:rPr lang="en-US" sz="800" dirty="0">
                <a:latin typeface="Arial" panose="020B0604020202020204" pitchFamily="34" charset="0"/>
                <a:cs typeface="Arial" panose="020B0604020202020204" pitchFamily="34" charset="0"/>
              </a:rPr>
              <a:t> text = Item that has not been completed</a:t>
            </a:r>
          </a:p>
        </p:txBody>
      </p:sp>
      <p:pic>
        <p:nvPicPr>
          <p:cNvPr id="12" name="Picture 11">
            <a:extLst>
              <a:ext uri="{FF2B5EF4-FFF2-40B4-BE49-F238E27FC236}">
                <a16:creationId xmlns:a16="http://schemas.microsoft.com/office/drawing/2014/main" id="{4C1BFA14-DE8F-429D-86CF-3515BFDF6579}"/>
              </a:ext>
            </a:extLst>
          </p:cNvPr>
          <p:cNvPicPr>
            <a:picLocks noChangeAspect="1"/>
          </p:cNvPicPr>
          <p:nvPr/>
        </p:nvPicPr>
        <p:blipFill>
          <a:blip r:embed="rId3"/>
          <a:stretch>
            <a:fillRect/>
          </a:stretch>
        </p:blipFill>
        <p:spPr>
          <a:xfrm>
            <a:off x="191334" y="4991100"/>
            <a:ext cx="2900202" cy="1371600"/>
          </a:xfrm>
          <a:prstGeom prst="rect">
            <a:avLst/>
          </a:prstGeom>
        </p:spPr>
      </p:pic>
      <p:pic>
        <p:nvPicPr>
          <p:cNvPr id="9" name="Picture 8">
            <a:extLst>
              <a:ext uri="{FF2B5EF4-FFF2-40B4-BE49-F238E27FC236}">
                <a16:creationId xmlns:a16="http://schemas.microsoft.com/office/drawing/2014/main" id="{7E9AA8A4-46E0-46CA-8E68-6B24B54B69DD}"/>
              </a:ext>
            </a:extLst>
          </p:cNvPr>
          <p:cNvPicPr>
            <a:picLocks noChangeAspect="1"/>
          </p:cNvPicPr>
          <p:nvPr/>
        </p:nvPicPr>
        <p:blipFill rotWithShape="1">
          <a:blip r:embed="rId4">
            <a:extLst>
              <a:ext uri="{28A0092B-C50C-407E-A947-70E740481C1C}">
                <a14:useLocalDpi xmlns:a14="http://schemas.microsoft.com/office/drawing/2010/main" val="0"/>
              </a:ext>
            </a:extLst>
          </a:blip>
          <a:srcRect l="19399" t="-1" r="20917" b="1300"/>
          <a:stretch/>
        </p:blipFill>
        <p:spPr>
          <a:xfrm>
            <a:off x="6896100" y="2902473"/>
            <a:ext cx="2028265" cy="3415256"/>
          </a:xfrm>
          <a:prstGeom prst="rect">
            <a:avLst/>
          </a:prstGeom>
        </p:spPr>
      </p:pic>
    </p:spTree>
    <p:extLst>
      <p:ext uri="{BB962C8B-B14F-4D97-AF65-F5344CB8AC3E}">
        <p14:creationId xmlns:p14="http://schemas.microsoft.com/office/powerpoint/2010/main" val="260900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Autofit/>
          </a:bodyPr>
          <a:lstStyle/>
          <a:p>
            <a:pPr algn="l"/>
            <a:r>
              <a:rPr lang="en-US" sz="3200" dirty="0"/>
              <a:t>Input Consensus </a:t>
            </a:r>
            <a:br>
              <a:rPr lang="en-US" sz="3200" dirty="0"/>
            </a:br>
            <a:r>
              <a:rPr lang="en-US" sz="3200" dirty="0"/>
              <a:t>2.17 – High Density Holding Cabinet</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36</a:t>
            </a:fld>
            <a:endParaRPr lang="en-US"/>
          </a:p>
        </p:txBody>
      </p:sp>
      <p:sp>
        <p:nvSpPr>
          <p:cNvPr id="6" name="Content Placeholder 5"/>
          <p:cNvSpPr>
            <a:spLocks noGrp="1"/>
          </p:cNvSpPr>
          <p:nvPr>
            <p:ph sz="quarter" idx="1"/>
          </p:nvPr>
        </p:nvSpPr>
        <p:spPr>
          <a:xfrm>
            <a:off x="187452" y="1298448"/>
            <a:ext cx="8763000" cy="5106536"/>
          </a:xfrm>
        </p:spPr>
        <p:txBody>
          <a:bodyPr>
            <a:normAutofit/>
          </a:bodyPr>
          <a:lstStyle/>
          <a:p>
            <a:r>
              <a:rPr lang="en-US" sz="1800" dirty="0"/>
              <a:t>Measure Permutations</a:t>
            </a:r>
          </a:p>
          <a:p>
            <a:endParaRPr lang="en-US" sz="1800" dirty="0"/>
          </a:p>
          <a:p>
            <a:endParaRPr lang="en-US" sz="1800" dirty="0"/>
          </a:p>
          <a:p>
            <a:endParaRPr lang="en-US" sz="1800" dirty="0"/>
          </a:p>
          <a:p>
            <a:r>
              <a:rPr lang="en-US" sz="1800" dirty="0"/>
              <a:t>Measure Implementation</a:t>
            </a:r>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p:txBody>
      </p:sp>
      <p:pic>
        <p:nvPicPr>
          <p:cNvPr id="9" name="Picture 8">
            <a:extLst>
              <a:ext uri="{FF2B5EF4-FFF2-40B4-BE49-F238E27FC236}">
                <a16:creationId xmlns:a16="http://schemas.microsoft.com/office/drawing/2014/main" id="{CDDB6CF9-D740-44B0-9163-7D7DD4E095B9}"/>
              </a:ext>
            </a:extLst>
          </p:cNvPr>
          <p:cNvPicPr>
            <a:picLocks noChangeAspect="1"/>
          </p:cNvPicPr>
          <p:nvPr/>
        </p:nvPicPr>
        <p:blipFill>
          <a:blip r:embed="rId3"/>
          <a:stretch>
            <a:fillRect/>
          </a:stretch>
        </p:blipFill>
        <p:spPr>
          <a:xfrm>
            <a:off x="457200" y="1635669"/>
            <a:ext cx="8229600" cy="955016"/>
          </a:xfrm>
          <a:prstGeom prst="rect">
            <a:avLst/>
          </a:prstGeom>
        </p:spPr>
      </p:pic>
      <p:pic>
        <p:nvPicPr>
          <p:cNvPr id="11" name="Picture 10">
            <a:extLst>
              <a:ext uri="{FF2B5EF4-FFF2-40B4-BE49-F238E27FC236}">
                <a16:creationId xmlns:a16="http://schemas.microsoft.com/office/drawing/2014/main" id="{16A5BD7C-8828-4135-83A1-1B9595BCF261}"/>
              </a:ext>
            </a:extLst>
          </p:cNvPr>
          <p:cNvPicPr>
            <a:picLocks noChangeAspect="1"/>
          </p:cNvPicPr>
          <p:nvPr/>
        </p:nvPicPr>
        <p:blipFill>
          <a:blip r:embed="rId4"/>
          <a:stretch>
            <a:fillRect/>
          </a:stretch>
        </p:blipFill>
        <p:spPr>
          <a:xfrm>
            <a:off x="457200" y="2950396"/>
            <a:ext cx="8229600" cy="2458978"/>
          </a:xfrm>
          <a:prstGeom prst="rect">
            <a:avLst/>
          </a:prstGeom>
        </p:spPr>
      </p:pic>
    </p:spTree>
    <p:extLst>
      <p:ext uri="{BB962C8B-B14F-4D97-AF65-F5344CB8AC3E}">
        <p14:creationId xmlns:p14="http://schemas.microsoft.com/office/powerpoint/2010/main" val="1237218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76D1-F079-49B0-A513-07077E65824E}"/>
              </a:ext>
            </a:extLst>
          </p:cNvPr>
          <p:cNvSpPr>
            <a:spLocks noGrp="1"/>
          </p:cNvSpPr>
          <p:nvPr>
            <p:ph type="title"/>
          </p:nvPr>
        </p:nvSpPr>
        <p:spPr/>
        <p:txBody>
          <a:bodyPr/>
          <a:lstStyle/>
          <a:p>
            <a:r>
              <a:rPr lang="en-US" dirty="0"/>
              <a:t>Moving Forward to Stage 2</a:t>
            </a:r>
          </a:p>
        </p:txBody>
      </p:sp>
      <p:sp>
        <p:nvSpPr>
          <p:cNvPr id="3" name="Date Placeholder 2">
            <a:extLst>
              <a:ext uri="{FF2B5EF4-FFF2-40B4-BE49-F238E27FC236}">
                <a16:creationId xmlns:a16="http://schemas.microsoft.com/office/drawing/2014/main" id="{E2BF9E2E-1442-4EA3-B1F2-1F87DC43D755}"/>
              </a:ext>
            </a:extLst>
          </p:cNvPr>
          <p:cNvSpPr>
            <a:spLocks noGrp="1"/>
          </p:cNvSpPr>
          <p:nvPr>
            <p:ph type="dt" sz="half" idx="10"/>
          </p:nvPr>
        </p:nvSpPr>
        <p:spPr/>
        <p:txBody>
          <a:bodyPr/>
          <a:lstStyle/>
          <a:p>
            <a:fld id="{359151D1-CB2A-CD4E-A5AC-CF10498901C7}" type="datetime1">
              <a:rPr lang="en-US" smtClean="0"/>
              <a:t>10/26/2017</a:t>
            </a:fld>
            <a:endParaRPr lang="en-US"/>
          </a:p>
        </p:txBody>
      </p:sp>
      <p:sp>
        <p:nvSpPr>
          <p:cNvPr id="4" name="Footer Placeholder 3">
            <a:extLst>
              <a:ext uri="{FF2B5EF4-FFF2-40B4-BE49-F238E27FC236}">
                <a16:creationId xmlns:a16="http://schemas.microsoft.com/office/drawing/2014/main" id="{653D5CDD-6660-45F9-B623-993F6E7288A8}"/>
              </a:ext>
            </a:extLst>
          </p:cNvPr>
          <p:cNvSpPr>
            <a:spLocks noGrp="1"/>
          </p:cNvSpPr>
          <p:nvPr>
            <p:ph type="ftr" sz="quarter" idx="11"/>
          </p:nvPr>
        </p:nvSpPr>
        <p:spPr/>
        <p:txBody>
          <a:bodyPr/>
          <a:lstStyle/>
          <a:p>
            <a:r>
              <a:rPr lang="en-US" dirty="0"/>
              <a:t>Food Services</a:t>
            </a:r>
          </a:p>
        </p:txBody>
      </p:sp>
      <p:sp>
        <p:nvSpPr>
          <p:cNvPr id="5" name="Slide Number Placeholder 4">
            <a:extLst>
              <a:ext uri="{FF2B5EF4-FFF2-40B4-BE49-F238E27FC236}">
                <a16:creationId xmlns:a16="http://schemas.microsoft.com/office/drawing/2014/main" id="{91F19493-82EE-454C-B46C-D8F78AFE0075}"/>
              </a:ext>
            </a:extLst>
          </p:cNvPr>
          <p:cNvSpPr>
            <a:spLocks noGrp="1"/>
          </p:cNvSpPr>
          <p:nvPr>
            <p:ph type="sldNum" sz="quarter" idx="12"/>
          </p:nvPr>
        </p:nvSpPr>
        <p:spPr/>
        <p:txBody>
          <a:bodyPr/>
          <a:lstStyle/>
          <a:p>
            <a:fld id="{909A63E0-9C55-41FE-BE94-C73968ED251E}" type="slidenum">
              <a:rPr lang="en-US" smtClean="0"/>
              <a:pPr/>
              <a:t>37</a:t>
            </a:fld>
            <a:endParaRPr lang="en-US"/>
          </a:p>
        </p:txBody>
      </p:sp>
      <p:sp>
        <p:nvSpPr>
          <p:cNvPr id="6" name="Content Placeholder 5">
            <a:extLst>
              <a:ext uri="{FF2B5EF4-FFF2-40B4-BE49-F238E27FC236}">
                <a16:creationId xmlns:a16="http://schemas.microsoft.com/office/drawing/2014/main" id="{8E5FF647-2CA0-42C3-A9E5-9D5BCE209B45}"/>
              </a:ext>
            </a:extLst>
          </p:cNvPr>
          <p:cNvSpPr txBox="1">
            <a:spLocks/>
          </p:cNvSpPr>
          <p:nvPr/>
        </p:nvSpPr>
        <p:spPr>
          <a:xfrm>
            <a:off x="187452" y="1467697"/>
            <a:ext cx="8763000" cy="3523404"/>
          </a:xfrm>
          <a:prstGeom prst="rect">
            <a:avLst/>
          </a:prstGeom>
        </p:spPr>
        <p:txBody>
          <a:bodyPr>
            <a:normAutofit/>
          </a:bodyPr>
          <a:lstStyle>
            <a:lvl1pPr marL="274320" indent="-274320" algn="l" rtl="0" eaLnBrk="1" latinLnBrk="0" hangingPunct="1">
              <a:spcBef>
                <a:spcPct val="20000"/>
              </a:spcBef>
              <a:buClr>
                <a:srgbClr val="73B632"/>
              </a:buClr>
              <a:buSzPct val="85000"/>
              <a:buFont typeface="Wingdings 2"/>
              <a:buChar char=""/>
              <a:defRPr kumimoji="0" sz="2700" kern="1200">
                <a:solidFill>
                  <a:schemeClr val="tx1"/>
                </a:solidFill>
                <a:latin typeface="Arial"/>
                <a:ea typeface="+mn-ea"/>
                <a:cs typeface="Arial"/>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Arial"/>
                <a:ea typeface="+mn-ea"/>
                <a:cs typeface="Arial"/>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a:ea typeface="+mn-ea"/>
                <a:cs typeface="Arial"/>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a:ea typeface="+mn-ea"/>
                <a:cs typeface="Arial"/>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a:ea typeface="+mn-ea"/>
                <a:cs typeface="Arial"/>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800" dirty="0"/>
              <a:t>Disposition Updates</a:t>
            </a:r>
          </a:p>
          <a:p>
            <a:r>
              <a:rPr lang="en-US" sz="2800" dirty="0"/>
              <a:t>Base Case / Measure Case Updates</a:t>
            </a:r>
          </a:p>
          <a:p>
            <a:pPr lvl="1"/>
            <a:endParaRPr lang="en-US" sz="1300" i="1" dirty="0">
              <a:solidFill>
                <a:schemeClr val="tx1"/>
              </a:solidFill>
            </a:endParaRPr>
          </a:p>
        </p:txBody>
      </p:sp>
    </p:spTree>
    <p:extLst>
      <p:ext uri="{BB962C8B-B14F-4D97-AF65-F5344CB8AC3E}">
        <p14:creationId xmlns:p14="http://schemas.microsoft.com/office/powerpoint/2010/main" val="2549040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pPr algn="l"/>
            <a:r>
              <a:rPr lang="en-US" dirty="0"/>
              <a:t>Stage 2 Changes</a:t>
            </a:r>
            <a:br>
              <a:rPr lang="en-US" dirty="0"/>
            </a:br>
            <a:r>
              <a:rPr lang="en-US" dirty="0"/>
              <a:t>Disposition that Reduces Savings by 30%</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38</a:t>
            </a:fld>
            <a:endParaRPr lang="en-US"/>
          </a:p>
        </p:txBody>
      </p:sp>
      <p:sp>
        <p:nvSpPr>
          <p:cNvPr id="6" name="Content Placeholder 5"/>
          <p:cNvSpPr>
            <a:spLocks noGrp="1"/>
          </p:cNvSpPr>
          <p:nvPr>
            <p:ph sz="quarter" idx="1"/>
          </p:nvPr>
        </p:nvSpPr>
        <p:spPr>
          <a:xfrm>
            <a:off x="187452" y="1371600"/>
            <a:ext cx="8385048" cy="4914900"/>
          </a:xfrm>
        </p:spPr>
        <p:txBody>
          <a:bodyPr>
            <a:normAutofit/>
          </a:bodyPr>
          <a:lstStyle/>
          <a:p>
            <a:r>
              <a:rPr lang="en-US" sz="2200" dirty="0"/>
              <a:t>Re-visit addressing this Disposition as part of Stage 2</a:t>
            </a:r>
          </a:p>
          <a:p>
            <a:pPr lvl="1"/>
            <a:endParaRPr lang="en-US" sz="1700" dirty="0"/>
          </a:p>
          <a:p>
            <a:pPr lvl="1"/>
            <a:endParaRPr lang="en-US" sz="1700" dirty="0"/>
          </a:p>
          <a:p>
            <a:pPr lvl="1"/>
            <a:endParaRPr lang="en-US" sz="1700" dirty="0"/>
          </a:p>
          <a:p>
            <a:pPr lvl="1"/>
            <a:endParaRPr lang="en-US" sz="1700" dirty="0"/>
          </a:p>
          <a:p>
            <a:pPr lvl="1"/>
            <a:endParaRPr lang="en-US" sz="1700" dirty="0"/>
          </a:p>
          <a:p>
            <a:pPr lvl="1"/>
            <a:r>
              <a:rPr lang="en-US" sz="1700" dirty="0">
                <a:solidFill>
                  <a:srgbClr val="0000CC"/>
                </a:solidFill>
              </a:rPr>
              <a:t>Documenting normalized “Operating Hours”</a:t>
            </a:r>
          </a:p>
          <a:p>
            <a:pPr lvl="2"/>
            <a:r>
              <a:rPr lang="en-US" sz="1500" dirty="0">
                <a:solidFill>
                  <a:schemeClr val="tx1"/>
                </a:solidFill>
              </a:rPr>
              <a:t>From: 	12 </a:t>
            </a:r>
            <a:r>
              <a:rPr lang="en-US" sz="1500" dirty="0" err="1">
                <a:solidFill>
                  <a:schemeClr val="tx1"/>
                </a:solidFill>
              </a:rPr>
              <a:t>hrs</a:t>
            </a:r>
            <a:r>
              <a:rPr lang="en-US" sz="1500" dirty="0">
                <a:solidFill>
                  <a:schemeClr val="tx1"/>
                </a:solidFill>
              </a:rPr>
              <a:t>/day normalized to 365 days/year</a:t>
            </a:r>
          </a:p>
          <a:p>
            <a:pPr lvl="2"/>
            <a:r>
              <a:rPr lang="en-US" sz="1500" dirty="0">
                <a:solidFill>
                  <a:schemeClr val="tx1"/>
                </a:solidFill>
              </a:rPr>
              <a:t>To:	13.4 </a:t>
            </a:r>
            <a:r>
              <a:rPr lang="en-US" sz="1500" dirty="0" err="1">
                <a:solidFill>
                  <a:schemeClr val="tx1"/>
                </a:solidFill>
              </a:rPr>
              <a:t>hrs</a:t>
            </a:r>
            <a:r>
              <a:rPr lang="en-US" sz="1500" dirty="0">
                <a:solidFill>
                  <a:schemeClr val="tx1"/>
                </a:solidFill>
              </a:rPr>
              <a:t>/day normalized to 365 days/year</a:t>
            </a:r>
          </a:p>
          <a:p>
            <a:pPr lvl="1"/>
            <a:r>
              <a:rPr lang="en-US" sz="1700" dirty="0">
                <a:solidFill>
                  <a:srgbClr val="FF0000"/>
                </a:solidFill>
              </a:rPr>
              <a:t>Updating Baseline Efficiency and Production Rates</a:t>
            </a:r>
          </a:p>
          <a:p>
            <a:pPr lvl="2"/>
            <a:r>
              <a:rPr lang="en-US" sz="1500" dirty="0">
                <a:solidFill>
                  <a:schemeClr val="tx1"/>
                </a:solidFill>
              </a:rPr>
              <a:t>Not directly substantiated,</a:t>
            </a:r>
            <a:r>
              <a:rPr lang="en-US" sz="1500" dirty="0"/>
              <a:t> but added to study scope</a:t>
            </a:r>
            <a:endParaRPr lang="en-US" sz="2200" dirty="0"/>
          </a:p>
          <a:p>
            <a:r>
              <a:rPr lang="en-US" sz="2200" dirty="0"/>
              <a:t>Recommend an interim value for POUs</a:t>
            </a:r>
          </a:p>
          <a:p>
            <a:r>
              <a:rPr lang="en-US" sz="2200" dirty="0"/>
              <a:t>Stage 2: Published data required to support the eTRM values</a:t>
            </a:r>
          </a:p>
          <a:p>
            <a:pPr lvl="1"/>
            <a:r>
              <a:rPr lang="en-US" sz="1700" dirty="0"/>
              <a:t>CEC Published study expected in Q1 2018</a:t>
            </a:r>
          </a:p>
        </p:txBody>
      </p:sp>
      <p:pic>
        <p:nvPicPr>
          <p:cNvPr id="10" name="Picture 2" descr="Machine generated alternative text:&#10;PGE &#10;SCG &#10;PGE &#10;PGE &#10;PGECOFSTIOI &#10;Convection Oven &#10;SCGVVP080331B &#10;Conveyor Oven &#10;PGECOFST102 &#10;Fryer - Electric and Gas &#10;PGECOFST104 &#10;Steam Cookers &#10;Approval upon inclusion of the following revisions: &#10;l. Energy Division believes thatJoperating hours, food &#10;'roduction rates and baseline efficienciescontribute &#10;to overly optimistic IJES calculations and recommend a &#10;0% reduction in I-JES values for this group of measures. ">
            <a:extLst>
              <a:ext uri="{FF2B5EF4-FFF2-40B4-BE49-F238E27FC236}">
                <a16:creationId xmlns:a16="http://schemas.microsoft.com/office/drawing/2014/main" id="{972A8814-045A-4C50-8111-EEAE7AFAD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866728"/>
            <a:ext cx="6286500" cy="134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792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41B944-0B55-4B3E-BF77-D82AC2CCC11B}"/>
              </a:ext>
            </a:extLst>
          </p:cNvPr>
          <p:cNvSpPr>
            <a:spLocks noGrp="1"/>
          </p:cNvSpPr>
          <p:nvPr>
            <p:ph type="title"/>
          </p:nvPr>
        </p:nvSpPr>
        <p:spPr>
          <a:xfrm>
            <a:off x="301752" y="228600"/>
            <a:ext cx="3470148" cy="758952"/>
          </a:xfrm>
        </p:spPr>
        <p:txBody>
          <a:bodyPr>
            <a:normAutofit/>
          </a:bodyPr>
          <a:lstStyle/>
          <a:p>
            <a:pPr algn="l"/>
            <a:r>
              <a:rPr lang="en-US" sz="2400" dirty="0"/>
              <a:t>Food Service Sources</a:t>
            </a:r>
          </a:p>
        </p:txBody>
      </p:sp>
      <p:sp>
        <p:nvSpPr>
          <p:cNvPr id="3" name="Date Placeholder 2">
            <a:extLst>
              <a:ext uri="{FF2B5EF4-FFF2-40B4-BE49-F238E27FC236}">
                <a16:creationId xmlns:a16="http://schemas.microsoft.com/office/drawing/2014/main" id="{06348931-023A-4469-ABDD-4EF535685298}"/>
              </a:ext>
            </a:extLst>
          </p:cNvPr>
          <p:cNvSpPr>
            <a:spLocks noGrp="1"/>
          </p:cNvSpPr>
          <p:nvPr>
            <p:ph type="dt" sz="half" idx="10"/>
          </p:nvPr>
        </p:nvSpPr>
        <p:spPr/>
        <p:txBody>
          <a:bodyPr/>
          <a:lstStyle/>
          <a:p>
            <a:fld id="{13B275FC-95AE-5F43-84DE-7325704F4380}" type="datetime1">
              <a:rPr lang="en-US" smtClean="0"/>
              <a:t>10/26/2017</a:t>
            </a:fld>
            <a:endParaRPr lang="en-US"/>
          </a:p>
        </p:txBody>
      </p:sp>
      <p:sp>
        <p:nvSpPr>
          <p:cNvPr id="4" name="Footer Placeholder 3">
            <a:extLst>
              <a:ext uri="{FF2B5EF4-FFF2-40B4-BE49-F238E27FC236}">
                <a16:creationId xmlns:a16="http://schemas.microsoft.com/office/drawing/2014/main" id="{32F77FB6-4775-48C6-83DC-4F3ECC888E2A}"/>
              </a:ext>
            </a:extLst>
          </p:cNvPr>
          <p:cNvSpPr>
            <a:spLocks noGrp="1"/>
          </p:cNvSpPr>
          <p:nvPr>
            <p:ph type="ftr" sz="quarter" idx="11"/>
          </p:nvPr>
        </p:nvSpPr>
        <p:spPr/>
        <p:txBody>
          <a:bodyPr/>
          <a:lstStyle/>
          <a:p>
            <a:r>
              <a:rPr lang="en-US" dirty="0"/>
              <a:t>Title</a:t>
            </a:r>
          </a:p>
        </p:txBody>
      </p:sp>
      <p:sp>
        <p:nvSpPr>
          <p:cNvPr id="5" name="Slide Number Placeholder 4">
            <a:extLst>
              <a:ext uri="{FF2B5EF4-FFF2-40B4-BE49-F238E27FC236}">
                <a16:creationId xmlns:a16="http://schemas.microsoft.com/office/drawing/2014/main" id="{1EDF19D4-4C74-47E2-86A8-D2975CC4C348}"/>
              </a:ext>
            </a:extLst>
          </p:cNvPr>
          <p:cNvSpPr>
            <a:spLocks noGrp="1"/>
          </p:cNvSpPr>
          <p:nvPr>
            <p:ph type="sldNum" sz="quarter" idx="12"/>
          </p:nvPr>
        </p:nvSpPr>
        <p:spPr/>
        <p:txBody>
          <a:bodyPr/>
          <a:lstStyle/>
          <a:p>
            <a:fld id="{909A63E0-9C55-41FE-BE94-C73968ED251E}" type="slidenum">
              <a:rPr lang="en-US" smtClean="0"/>
              <a:pPr/>
              <a:t>39</a:t>
            </a:fld>
            <a:endParaRPr lang="en-US"/>
          </a:p>
        </p:txBody>
      </p:sp>
      <p:sp>
        <p:nvSpPr>
          <p:cNvPr id="8" name="Content Placeholder 7">
            <a:extLst>
              <a:ext uri="{FF2B5EF4-FFF2-40B4-BE49-F238E27FC236}">
                <a16:creationId xmlns:a16="http://schemas.microsoft.com/office/drawing/2014/main" id="{4D124ECA-98FA-4D78-BC90-B00E1EF27CDD}"/>
              </a:ext>
            </a:extLst>
          </p:cNvPr>
          <p:cNvSpPr>
            <a:spLocks noGrp="1"/>
          </p:cNvSpPr>
          <p:nvPr>
            <p:ph sz="half" idx="1"/>
          </p:nvPr>
        </p:nvSpPr>
        <p:spPr>
          <a:xfrm>
            <a:off x="301752" y="1371600"/>
            <a:ext cx="3355848" cy="4681728"/>
          </a:xfrm>
        </p:spPr>
        <p:txBody>
          <a:bodyPr>
            <a:normAutofit fontScale="70000" lnSpcReduction="20000"/>
          </a:bodyPr>
          <a:lstStyle/>
          <a:p>
            <a:r>
              <a:rPr lang="en-US" dirty="0"/>
              <a:t>Context:</a:t>
            </a:r>
          </a:p>
          <a:p>
            <a:pPr lvl="1">
              <a:spcAft>
                <a:spcPts val="1200"/>
              </a:spcAft>
            </a:pPr>
            <a:r>
              <a:rPr lang="en-US" dirty="0"/>
              <a:t>Efficiency testing is not required, so typically baseline equipment is not tested.</a:t>
            </a:r>
          </a:p>
          <a:p>
            <a:pPr lvl="1">
              <a:spcAft>
                <a:spcPts val="1200"/>
              </a:spcAft>
            </a:pPr>
            <a:r>
              <a:rPr lang="en-US" dirty="0"/>
              <a:t>Some manufactures allowed testing in exchange for the information to be used generally.</a:t>
            </a:r>
          </a:p>
          <a:p>
            <a:r>
              <a:rPr lang="en-US" dirty="0"/>
              <a:t>Issues:</a:t>
            </a:r>
          </a:p>
          <a:p>
            <a:pPr lvl="1">
              <a:spcAft>
                <a:spcPts val="1200"/>
              </a:spcAft>
            </a:pPr>
            <a:r>
              <a:rPr lang="en-US" dirty="0"/>
              <a:t>Don’t have access to the underlying values for the </a:t>
            </a:r>
            <a:r>
              <a:rPr lang="en-US" dirty="0">
                <a:solidFill>
                  <a:srgbClr val="C00000"/>
                </a:solidFill>
              </a:rPr>
              <a:t>FSTC Proprietary Database </a:t>
            </a:r>
            <a:r>
              <a:rPr lang="en-US" dirty="0"/>
              <a:t>or the </a:t>
            </a:r>
            <a:r>
              <a:rPr lang="en-US" dirty="0">
                <a:solidFill>
                  <a:schemeClr val="accent5">
                    <a:lumMod val="75000"/>
                  </a:schemeClr>
                </a:solidFill>
              </a:rPr>
              <a:t>2002 FSTC Technology Assessment Report </a:t>
            </a:r>
            <a:r>
              <a:rPr lang="en-US" dirty="0"/>
              <a:t>so we can’t verify or reproduce the input values.</a:t>
            </a:r>
          </a:p>
          <a:p>
            <a:pPr lvl="1">
              <a:spcAft>
                <a:spcPts val="1200"/>
              </a:spcAft>
            </a:pPr>
            <a:r>
              <a:rPr lang="en-US" dirty="0"/>
              <a:t>Don’t know the timeframe for the tests or equipment so we don’t know if they represent current baseline conditions.</a:t>
            </a:r>
          </a:p>
        </p:txBody>
      </p:sp>
      <p:graphicFrame>
        <p:nvGraphicFramePr>
          <p:cNvPr id="13" name="Content Placeholder 12">
            <a:extLst>
              <a:ext uri="{FF2B5EF4-FFF2-40B4-BE49-F238E27FC236}">
                <a16:creationId xmlns:a16="http://schemas.microsoft.com/office/drawing/2014/main" id="{0C171473-34E3-489B-A5EC-04F2502DDF3C}"/>
              </a:ext>
            </a:extLst>
          </p:cNvPr>
          <p:cNvGraphicFramePr>
            <a:graphicFrameLocks noGrp="1"/>
          </p:cNvGraphicFramePr>
          <p:nvPr>
            <p:ph sz="half" idx="2"/>
            <p:extLst>
              <p:ext uri="{D42A27DB-BD31-4B8C-83A1-F6EECF244321}">
                <p14:modId xmlns:p14="http://schemas.microsoft.com/office/powerpoint/2010/main" val="2738850472"/>
              </p:ext>
            </p:extLst>
          </p:nvPr>
        </p:nvGraphicFramePr>
        <p:xfrm>
          <a:off x="3898325" y="293469"/>
          <a:ext cx="4953000" cy="5954931"/>
        </p:xfrm>
        <a:graphic>
          <a:graphicData uri="http://schemas.openxmlformats.org/drawingml/2006/table">
            <a:tbl>
              <a:tblPr firstRow="1" firstCol="1" bandRow="1">
                <a:tableStyleId>{5C22544A-7EE6-4342-B048-85BDC9FD1C3A}</a:tableStyleId>
              </a:tblPr>
              <a:tblGrid>
                <a:gridCol w="495300">
                  <a:extLst>
                    <a:ext uri="{9D8B030D-6E8A-4147-A177-3AD203B41FA5}">
                      <a16:colId xmlns:a16="http://schemas.microsoft.com/office/drawing/2014/main" val="2621821153"/>
                    </a:ext>
                  </a:extLst>
                </a:gridCol>
                <a:gridCol w="1592386">
                  <a:extLst>
                    <a:ext uri="{9D8B030D-6E8A-4147-A177-3AD203B41FA5}">
                      <a16:colId xmlns:a16="http://schemas.microsoft.com/office/drawing/2014/main" val="1153208450"/>
                    </a:ext>
                  </a:extLst>
                </a:gridCol>
                <a:gridCol w="1422148">
                  <a:extLst>
                    <a:ext uri="{9D8B030D-6E8A-4147-A177-3AD203B41FA5}">
                      <a16:colId xmlns:a16="http://schemas.microsoft.com/office/drawing/2014/main" val="3722432959"/>
                    </a:ext>
                  </a:extLst>
                </a:gridCol>
                <a:gridCol w="1443166">
                  <a:extLst>
                    <a:ext uri="{9D8B030D-6E8A-4147-A177-3AD203B41FA5}">
                      <a16:colId xmlns:a16="http://schemas.microsoft.com/office/drawing/2014/main" val="4077803496"/>
                    </a:ext>
                  </a:extLst>
                </a:gridCol>
              </a:tblGrid>
              <a:tr h="284344">
                <a:tc>
                  <a:txBody>
                    <a:bodyPr/>
                    <a:lstStyle/>
                    <a:p>
                      <a:pPr marL="0" algn="ctr" rtl="0" eaLnBrk="1" fontAlgn="b" latinLnBrk="0" hangingPunct="1"/>
                      <a:r>
                        <a:rPr kumimoji="0" lang="en-US" sz="1200" b="1" u="none" strike="noStrike" kern="1200" dirty="0">
                          <a:solidFill>
                            <a:schemeClr val="lt1"/>
                          </a:solidFill>
                          <a:effectLst/>
                          <a:latin typeface="Arial" panose="020B0604020202020204" pitchFamily="34" charset="0"/>
                          <a:ea typeface="+mn-ea"/>
                          <a:cs typeface="Arial" panose="020B0604020202020204" pitchFamily="34" charset="0"/>
                        </a:rPr>
                        <a:t>#</a:t>
                      </a:r>
                    </a:p>
                  </a:txBody>
                  <a:tcPr marL="2856" marR="2856" marT="2856" marB="0" anchor="b"/>
                </a:tc>
                <a:tc>
                  <a:txBody>
                    <a:bodyPr/>
                    <a:lstStyle/>
                    <a:p>
                      <a:pPr algn="ctr" fontAlgn="b"/>
                      <a:r>
                        <a:rPr lang="en-US" sz="1200" u="none" strike="noStrike" dirty="0">
                          <a:effectLst/>
                          <a:latin typeface="Arial" panose="020B0604020202020204" pitchFamily="34" charset="0"/>
                          <a:cs typeface="Arial" panose="020B0604020202020204" pitchFamily="34" charset="0"/>
                        </a:rPr>
                        <a:t>Measure Name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856" marR="2856" marT="2856" marB="0" anchor="b"/>
                </a:tc>
                <a:tc>
                  <a:txBody>
                    <a:bodyPr/>
                    <a:lstStyle/>
                    <a:p>
                      <a:pPr algn="ctr" fontAlgn="b"/>
                      <a:r>
                        <a:rPr lang="en-US" sz="1200" u="none" strike="noStrike">
                          <a:effectLst/>
                          <a:latin typeface="Arial" panose="020B0604020202020204" pitchFamily="34" charset="0"/>
                          <a:cs typeface="Arial" panose="020B0604020202020204" pitchFamily="34" charset="0"/>
                        </a:rPr>
                        <a:t>Base Case</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2856" marR="2856" marT="2856" marB="0" anchor="b"/>
                </a:tc>
                <a:tc>
                  <a:txBody>
                    <a:bodyPr/>
                    <a:lstStyle/>
                    <a:p>
                      <a:pPr algn="ctr" fontAlgn="b"/>
                      <a:r>
                        <a:rPr lang="en-US" sz="1200" u="none" strike="noStrike">
                          <a:effectLst/>
                          <a:latin typeface="Arial" panose="020B0604020202020204" pitchFamily="34" charset="0"/>
                          <a:cs typeface="Arial" panose="020B0604020202020204" pitchFamily="34" charset="0"/>
                        </a:rPr>
                        <a:t>Measure Case</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2856" marR="2856" marT="2856" marB="0" anchor="b"/>
                </a:tc>
                <a:extLst>
                  <a:ext uri="{0D108BD9-81ED-4DB2-BD59-A6C34878D82A}">
                    <a16:rowId xmlns:a16="http://schemas.microsoft.com/office/drawing/2014/main" val="1718699516"/>
                  </a:ext>
                </a:extLst>
              </a:tr>
              <a:tr h="379763">
                <a:tc>
                  <a:txBody>
                    <a:bodyPr/>
                    <a:lstStyle/>
                    <a:p>
                      <a:pPr algn="l" fontAlgn="b"/>
                      <a:r>
                        <a:rPr lang="en-US" sz="1200" u="none" strike="noStrike" dirty="0">
                          <a:effectLst/>
                          <a:latin typeface="Arial" panose="020B0604020202020204" pitchFamily="34" charset="0"/>
                          <a:cs typeface="Arial" panose="020B0604020202020204" pitchFamily="34" charset="0"/>
                        </a:rPr>
                        <a:t> 2.01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Convection Oven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marL="0" algn="l" rtl="0" eaLnBrk="1" fontAlgn="b" latinLnBrk="0" hangingPunct="1"/>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FSTC Prop </a:t>
                      </a:r>
                      <a:r>
                        <a:rPr kumimoji="0" lang="en-US" sz="1200" b="0" u="none" strike="noStrike" kern="1200" dirty="0" err="1">
                          <a:solidFill>
                            <a:schemeClr val="tx1"/>
                          </a:solidFill>
                          <a:effectLst/>
                          <a:latin typeface="Arial" panose="020B0604020202020204" pitchFamily="34" charset="0"/>
                          <a:ea typeface="+mn-ea"/>
                          <a:cs typeface="Arial" panose="020B0604020202020204" pitchFamily="34" charset="0"/>
                        </a:rPr>
                        <a:t>Dbase</a:t>
                      </a:r>
                      <a:endParaRPr kumimoji="0" lang="en-US" sz="1200" b="0" u="none" strike="noStrike" kern="1200" dirty="0">
                        <a:solidFill>
                          <a:schemeClr val="tx1"/>
                        </a:solidFill>
                        <a:effectLst/>
                        <a:latin typeface="Arial" panose="020B0604020202020204" pitchFamily="34" charset="0"/>
                        <a:ea typeface="+mn-ea"/>
                        <a:cs typeface="Arial" panose="020B0604020202020204" pitchFamily="34" charset="0"/>
                      </a:endParaRPr>
                    </a:p>
                  </a:txBody>
                  <a:tcPr marL="2856" marR="2856" marT="2856" marB="0" anchor="ctr"/>
                </a:tc>
                <a:tc>
                  <a:txBody>
                    <a:bodyPr/>
                    <a:lstStyle/>
                    <a:p>
                      <a:pPr marL="0" algn="l" rtl="0" eaLnBrk="1" fontAlgn="b" latinLnBrk="0" hangingPunct="1"/>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QPL testing</a:t>
                      </a:r>
                    </a:p>
                  </a:txBody>
                  <a:tcPr marL="2856" marR="2856" marT="2856" marB="0" anchor="ctr"/>
                </a:tc>
                <a:extLst>
                  <a:ext uri="{0D108BD9-81ED-4DB2-BD59-A6C34878D82A}">
                    <a16:rowId xmlns:a16="http://schemas.microsoft.com/office/drawing/2014/main" val="1264157406"/>
                  </a:ext>
                </a:extLst>
              </a:tr>
              <a:tr h="362949">
                <a:tc>
                  <a:txBody>
                    <a:bodyPr/>
                    <a:lstStyle/>
                    <a:p>
                      <a:pPr algn="l" fontAlgn="b"/>
                      <a:r>
                        <a:rPr lang="en-US" sz="1200" u="none" strike="noStrike">
                          <a:effectLst/>
                          <a:latin typeface="Arial" panose="020B0604020202020204" pitchFamily="34" charset="0"/>
                          <a:cs typeface="Arial" panose="020B0604020202020204" pitchFamily="34" charset="0"/>
                        </a:rPr>
                        <a:t> 2.02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Dishwashers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marL="0" algn="l" rtl="0" eaLnBrk="1" fontAlgn="b" latinLnBrk="0" hangingPunct="1"/>
                      <a:r>
                        <a:rPr kumimoji="0" lang="en-US" sz="1200" b="0" u="none" strike="noStrike" kern="1200" dirty="0" err="1">
                          <a:solidFill>
                            <a:schemeClr val="tx1"/>
                          </a:solidFill>
                          <a:effectLst/>
                          <a:latin typeface="Arial" panose="020B0604020202020204" pitchFamily="34" charset="0"/>
                          <a:ea typeface="+mn-ea"/>
                          <a:cs typeface="Arial" panose="020B0604020202020204" pitchFamily="34" charset="0"/>
                        </a:rPr>
                        <a:t>Avg</a:t>
                      </a:r>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 of 5 sites and  min ES spec</a:t>
                      </a:r>
                    </a:p>
                  </a:txBody>
                  <a:tcPr marL="2856" marR="2856" marT="2856" marB="0" anchor="ctr"/>
                </a:tc>
                <a:tc>
                  <a:txBody>
                    <a:bodyPr/>
                    <a:lstStyle/>
                    <a:p>
                      <a:pPr marL="0" algn="l" rtl="0" eaLnBrk="1" fontAlgn="b" latinLnBrk="0" hangingPunct="1"/>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Energy Star</a:t>
                      </a:r>
                    </a:p>
                  </a:txBody>
                  <a:tcPr marL="2856" marR="2856" marT="2856" marB="0" anchor="ctr"/>
                </a:tc>
                <a:extLst>
                  <a:ext uri="{0D108BD9-81ED-4DB2-BD59-A6C34878D82A}">
                    <a16:rowId xmlns:a16="http://schemas.microsoft.com/office/drawing/2014/main" val="486146665"/>
                  </a:ext>
                </a:extLst>
              </a:tr>
              <a:tr h="379763">
                <a:tc>
                  <a:txBody>
                    <a:bodyPr/>
                    <a:lstStyle/>
                    <a:p>
                      <a:pPr algn="l" fontAlgn="b"/>
                      <a:r>
                        <a:rPr lang="en-US" sz="1200" u="none" strike="noStrike">
                          <a:effectLst/>
                          <a:latin typeface="Arial" panose="020B0604020202020204" pitchFamily="34" charset="0"/>
                          <a:cs typeface="Arial" panose="020B0604020202020204" pitchFamily="34" charset="0"/>
                        </a:rPr>
                        <a:t> 2.03</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Combination Oven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marL="0" algn="l" rtl="0" eaLnBrk="1" fontAlgn="b" latinLnBrk="0" hangingPunct="1"/>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FSTC Prop </a:t>
                      </a:r>
                      <a:r>
                        <a:rPr kumimoji="0" lang="en-US" sz="1200" b="0" u="none" strike="noStrike" kern="1200" dirty="0" err="1">
                          <a:solidFill>
                            <a:schemeClr val="tx1"/>
                          </a:solidFill>
                          <a:effectLst/>
                          <a:latin typeface="Arial" panose="020B0604020202020204" pitchFamily="34" charset="0"/>
                          <a:ea typeface="+mn-ea"/>
                          <a:cs typeface="Arial" panose="020B0604020202020204" pitchFamily="34" charset="0"/>
                        </a:rPr>
                        <a:t>Dbase</a:t>
                      </a:r>
                      <a:endParaRPr kumimoji="0" lang="en-US" sz="1200" b="0" u="none" strike="noStrike" kern="1200" dirty="0">
                        <a:solidFill>
                          <a:schemeClr val="tx1"/>
                        </a:solidFill>
                        <a:effectLst/>
                        <a:latin typeface="Arial" panose="020B0604020202020204" pitchFamily="34" charset="0"/>
                        <a:ea typeface="+mn-ea"/>
                        <a:cs typeface="Arial" panose="020B0604020202020204" pitchFamily="34" charset="0"/>
                      </a:endParaRPr>
                    </a:p>
                  </a:txBody>
                  <a:tcPr marL="2856" marR="2856" marT="2856" marB="0" anchor="ctr"/>
                </a:tc>
                <a:tc>
                  <a:txBody>
                    <a:bodyPr/>
                    <a:lstStyle/>
                    <a:p>
                      <a:pPr marL="0" algn="l" rtl="0" eaLnBrk="1" fontAlgn="b" latinLnBrk="0" hangingPunct="1"/>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QPL testing</a:t>
                      </a:r>
                    </a:p>
                  </a:txBody>
                  <a:tcPr marL="2856" marR="2856" marT="2856" marB="0" anchor="ctr"/>
                </a:tc>
                <a:extLst>
                  <a:ext uri="{0D108BD9-81ED-4DB2-BD59-A6C34878D82A}">
                    <a16:rowId xmlns:a16="http://schemas.microsoft.com/office/drawing/2014/main" val="4020893105"/>
                  </a:ext>
                </a:extLst>
              </a:tr>
              <a:tr h="379763">
                <a:tc>
                  <a:txBody>
                    <a:bodyPr/>
                    <a:lstStyle/>
                    <a:p>
                      <a:pPr algn="l" fontAlgn="b"/>
                      <a:r>
                        <a:rPr lang="en-US" sz="1200" u="none" strike="noStrike">
                          <a:effectLst/>
                          <a:latin typeface="Arial" panose="020B0604020202020204" pitchFamily="34" charset="0"/>
                          <a:cs typeface="Arial" panose="020B0604020202020204" pitchFamily="34" charset="0"/>
                        </a:rPr>
                        <a:t> 2.04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Griddles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marL="0" algn="l" rtl="0" eaLnBrk="1" fontAlgn="b" latinLnBrk="0" hangingPunct="1"/>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FSTC Prop </a:t>
                      </a:r>
                      <a:r>
                        <a:rPr kumimoji="0" lang="en-US" sz="1200" b="0" u="none" strike="noStrike" kern="1200" dirty="0" err="1">
                          <a:solidFill>
                            <a:schemeClr val="tx1"/>
                          </a:solidFill>
                          <a:effectLst/>
                          <a:latin typeface="Arial" panose="020B0604020202020204" pitchFamily="34" charset="0"/>
                          <a:ea typeface="+mn-ea"/>
                          <a:cs typeface="Arial" panose="020B0604020202020204" pitchFamily="34" charset="0"/>
                        </a:rPr>
                        <a:t>Dbase</a:t>
                      </a:r>
                      <a:endParaRPr kumimoji="0" lang="en-US" sz="1200" b="0" u="none" strike="noStrike" kern="1200" dirty="0">
                        <a:solidFill>
                          <a:schemeClr val="tx1"/>
                        </a:solidFill>
                        <a:effectLst/>
                        <a:latin typeface="Arial" panose="020B0604020202020204" pitchFamily="34" charset="0"/>
                        <a:ea typeface="+mn-ea"/>
                        <a:cs typeface="Arial" panose="020B0604020202020204" pitchFamily="34" charset="0"/>
                      </a:endParaRPr>
                    </a:p>
                  </a:txBody>
                  <a:tcPr marL="2856" marR="2856" marT="2856" marB="0" anchor="ctr"/>
                </a:tc>
                <a:tc>
                  <a:txBody>
                    <a:bodyPr/>
                    <a:lstStyle/>
                    <a:p>
                      <a:pPr marL="0" algn="l" rtl="0" eaLnBrk="1" fontAlgn="b" latinLnBrk="0" hangingPunct="1"/>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QPL testing</a:t>
                      </a:r>
                    </a:p>
                  </a:txBody>
                  <a:tcPr marL="2856" marR="2856" marT="2856" marB="0" anchor="ctr"/>
                </a:tc>
                <a:extLst>
                  <a:ext uri="{0D108BD9-81ED-4DB2-BD59-A6C34878D82A}">
                    <a16:rowId xmlns:a16="http://schemas.microsoft.com/office/drawing/2014/main" val="2323951626"/>
                  </a:ext>
                </a:extLst>
              </a:tr>
              <a:tr h="505698">
                <a:tc>
                  <a:txBody>
                    <a:bodyPr/>
                    <a:lstStyle/>
                    <a:p>
                      <a:pPr algn="l" fontAlgn="b"/>
                      <a:r>
                        <a:rPr lang="en-US" sz="1200" u="none" strike="noStrike">
                          <a:effectLst/>
                          <a:latin typeface="Arial" panose="020B0604020202020204" pitchFamily="34" charset="0"/>
                          <a:cs typeface="Arial" panose="020B0604020202020204" pitchFamily="34" charset="0"/>
                        </a:rPr>
                        <a:t> 2.05</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Steamers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marL="0" algn="l" rtl="0" eaLnBrk="1" fontAlgn="b" latinLnBrk="0" hangingPunct="1"/>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2002 FSTC Study</a:t>
                      </a:r>
                    </a:p>
                  </a:txBody>
                  <a:tcPr marL="2856" marR="2856" marT="2856" marB="0" anchor="ctr"/>
                </a:tc>
                <a:tc>
                  <a:txBody>
                    <a:bodyPr/>
                    <a:lstStyle/>
                    <a:p>
                      <a:pPr marL="0" algn="l" rtl="0" eaLnBrk="1" fontAlgn="b" latinLnBrk="0" hangingPunct="1"/>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QPL testing</a:t>
                      </a:r>
                    </a:p>
                  </a:txBody>
                  <a:tcPr marL="2856" marR="2856" marT="2856" marB="0" anchor="ctr"/>
                </a:tc>
                <a:extLst>
                  <a:ext uri="{0D108BD9-81ED-4DB2-BD59-A6C34878D82A}">
                    <a16:rowId xmlns:a16="http://schemas.microsoft.com/office/drawing/2014/main" val="498559753"/>
                  </a:ext>
                </a:extLst>
              </a:tr>
              <a:tr h="362949">
                <a:tc>
                  <a:txBody>
                    <a:bodyPr/>
                    <a:lstStyle/>
                    <a:p>
                      <a:pPr algn="l" fontAlgn="b"/>
                      <a:r>
                        <a:rPr lang="en-US" sz="1200" u="none" strike="noStrike">
                          <a:effectLst/>
                          <a:latin typeface="Arial" panose="020B0604020202020204" pitchFamily="34" charset="0"/>
                          <a:cs typeface="Arial" panose="020B0604020202020204" pitchFamily="34" charset="0"/>
                        </a:rPr>
                        <a:t> 2.07</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Insulated Hot Food Holding Cabinets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algn="l" fontAlgn="b"/>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Title 20 code</a:t>
                      </a:r>
                    </a:p>
                  </a:txBody>
                  <a:tcPr marL="2856" marR="2856" marT="2856" marB="0" anchor="ctr"/>
                </a:tc>
                <a:tc>
                  <a:txBody>
                    <a:bodyPr/>
                    <a:lstStyle/>
                    <a:p>
                      <a:pPr marL="0" algn="l" rtl="0" eaLnBrk="1" fontAlgn="b" latinLnBrk="0" hangingPunct="1"/>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CEC MAEDBS</a:t>
                      </a:r>
                    </a:p>
                  </a:txBody>
                  <a:tcPr marL="2856" marR="2856" marT="2856" marB="0" anchor="ctr"/>
                </a:tc>
                <a:extLst>
                  <a:ext uri="{0D108BD9-81ED-4DB2-BD59-A6C34878D82A}">
                    <a16:rowId xmlns:a16="http://schemas.microsoft.com/office/drawing/2014/main" val="3714887003"/>
                  </a:ext>
                </a:extLst>
              </a:tr>
              <a:tr h="505698">
                <a:tc>
                  <a:txBody>
                    <a:bodyPr/>
                    <a:lstStyle/>
                    <a:p>
                      <a:pPr algn="l" fontAlgn="b"/>
                      <a:r>
                        <a:rPr lang="en-US" sz="1200" u="none" strike="noStrike">
                          <a:effectLst/>
                          <a:latin typeface="Arial" panose="020B0604020202020204" pitchFamily="34" charset="0"/>
                          <a:cs typeface="Arial" panose="020B0604020202020204" pitchFamily="34" charset="0"/>
                        </a:rPr>
                        <a:t> 2.08</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Conveyor Oven-Gas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marL="0" algn="l" rtl="0" eaLnBrk="1" fontAlgn="b" latinLnBrk="0" hangingPunct="1"/>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2002 FSTC Study</a:t>
                      </a:r>
                    </a:p>
                  </a:txBody>
                  <a:tcPr marL="2856" marR="2856" marT="2856" marB="0" anchor="ctr"/>
                </a:tc>
                <a:tc>
                  <a:txBody>
                    <a:bodyPr/>
                    <a:lstStyle/>
                    <a:p>
                      <a:pPr marL="0" algn="l" rtl="0" eaLnBrk="1" fontAlgn="b" latinLnBrk="0" hangingPunct="1"/>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QPL testing</a:t>
                      </a:r>
                    </a:p>
                  </a:txBody>
                  <a:tcPr marL="2856" marR="2856" marT="2856" marB="0" anchor="ctr"/>
                </a:tc>
                <a:extLst>
                  <a:ext uri="{0D108BD9-81ED-4DB2-BD59-A6C34878D82A}">
                    <a16:rowId xmlns:a16="http://schemas.microsoft.com/office/drawing/2014/main" val="3653347086"/>
                  </a:ext>
                </a:extLst>
              </a:tr>
              <a:tr h="379763">
                <a:tc>
                  <a:txBody>
                    <a:bodyPr/>
                    <a:lstStyle/>
                    <a:p>
                      <a:pPr algn="l" fontAlgn="b"/>
                      <a:r>
                        <a:rPr lang="en-US" sz="1200" u="none" strike="noStrike">
                          <a:effectLst/>
                          <a:latin typeface="Arial" panose="020B0604020202020204" pitchFamily="34" charset="0"/>
                          <a:cs typeface="Arial" panose="020B0604020202020204" pitchFamily="34" charset="0"/>
                        </a:rPr>
                        <a:t> 2.09</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Electric Deck Oven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marL="0" algn="l" rtl="0" eaLnBrk="1" fontAlgn="b" latinLnBrk="0" hangingPunct="1"/>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FSTC Prop </a:t>
                      </a:r>
                      <a:r>
                        <a:rPr kumimoji="0" lang="en-US" sz="1200" b="0" u="none" strike="noStrike" kern="1200" dirty="0" err="1">
                          <a:solidFill>
                            <a:schemeClr val="tx1"/>
                          </a:solidFill>
                          <a:effectLst/>
                          <a:latin typeface="Arial" panose="020B0604020202020204" pitchFamily="34" charset="0"/>
                          <a:ea typeface="+mn-ea"/>
                          <a:cs typeface="Arial" panose="020B0604020202020204" pitchFamily="34" charset="0"/>
                        </a:rPr>
                        <a:t>Dbase</a:t>
                      </a:r>
                      <a:endParaRPr kumimoji="0" lang="en-US" sz="1200" b="0" u="none" strike="noStrike" kern="1200" dirty="0">
                        <a:solidFill>
                          <a:schemeClr val="tx1"/>
                        </a:solidFill>
                        <a:effectLst/>
                        <a:latin typeface="Arial" panose="020B0604020202020204" pitchFamily="34" charset="0"/>
                        <a:ea typeface="+mn-ea"/>
                        <a:cs typeface="Arial" panose="020B0604020202020204" pitchFamily="34" charset="0"/>
                      </a:endParaRPr>
                    </a:p>
                  </a:txBody>
                  <a:tcPr marL="2856" marR="2856" marT="2856" marB="0" anchor="ctr"/>
                </a:tc>
                <a:tc>
                  <a:txBody>
                    <a:bodyPr/>
                    <a:lstStyle/>
                    <a:p>
                      <a:pPr marL="0" algn="l" rtl="0" eaLnBrk="1" fontAlgn="b" latinLnBrk="0" hangingPunct="1"/>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QPL testing</a:t>
                      </a:r>
                    </a:p>
                  </a:txBody>
                  <a:tcPr marL="2856" marR="2856" marT="2856" marB="0" anchor="ctr"/>
                </a:tc>
                <a:extLst>
                  <a:ext uri="{0D108BD9-81ED-4DB2-BD59-A6C34878D82A}">
                    <a16:rowId xmlns:a16="http://schemas.microsoft.com/office/drawing/2014/main" val="3385462284"/>
                  </a:ext>
                </a:extLst>
              </a:tr>
              <a:tr h="339106">
                <a:tc>
                  <a:txBody>
                    <a:bodyPr/>
                    <a:lstStyle/>
                    <a:p>
                      <a:pPr algn="l" fontAlgn="b"/>
                      <a:r>
                        <a:rPr lang="en-US" sz="1200" u="none" strike="noStrike">
                          <a:effectLst/>
                          <a:latin typeface="Arial" panose="020B0604020202020204" pitchFamily="34" charset="0"/>
                          <a:cs typeface="Arial" panose="020B0604020202020204" pitchFamily="34" charset="0"/>
                        </a:rPr>
                        <a:t> 2.10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Hand Wrap Machines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algn="l" fontAlgn="b"/>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SCE ET field study</a:t>
                      </a:r>
                    </a:p>
                  </a:txBody>
                  <a:tcPr marL="2856" marR="2856" marT="2856" marB="0" anchor="ctr"/>
                </a:tc>
                <a:tc>
                  <a:txBody>
                    <a:bodyPr/>
                    <a:lstStyle/>
                    <a:p>
                      <a:pPr marL="0" algn="l" rtl="0" eaLnBrk="1" fontAlgn="b" latinLnBrk="0" hangingPunct="1"/>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SCE ET field study</a:t>
                      </a:r>
                    </a:p>
                  </a:txBody>
                  <a:tcPr marL="2856" marR="2856" marT="2856" marB="0" anchor="ctr"/>
                </a:tc>
                <a:extLst>
                  <a:ext uri="{0D108BD9-81ED-4DB2-BD59-A6C34878D82A}">
                    <a16:rowId xmlns:a16="http://schemas.microsoft.com/office/drawing/2014/main" val="741257634"/>
                  </a:ext>
                </a:extLst>
              </a:tr>
              <a:tr h="379763">
                <a:tc>
                  <a:txBody>
                    <a:bodyPr/>
                    <a:lstStyle/>
                    <a:p>
                      <a:pPr algn="l" fontAlgn="b"/>
                      <a:r>
                        <a:rPr lang="en-US" sz="1200" u="none" strike="noStrike">
                          <a:effectLst/>
                          <a:latin typeface="Arial" panose="020B0604020202020204" pitchFamily="34" charset="0"/>
                          <a:cs typeface="Arial" panose="020B0604020202020204" pitchFamily="34" charset="0"/>
                        </a:rPr>
                        <a:t> 2.11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Gas &amp; Electric Fryers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marL="0" algn="l" rtl="0" eaLnBrk="1" fontAlgn="b" latinLnBrk="0" hangingPunct="1"/>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FSTC Prop </a:t>
                      </a:r>
                      <a:r>
                        <a:rPr kumimoji="0" lang="en-US" sz="1200" b="0" u="none" strike="noStrike" kern="1200" dirty="0" err="1">
                          <a:solidFill>
                            <a:schemeClr val="tx1"/>
                          </a:solidFill>
                          <a:effectLst/>
                          <a:latin typeface="Arial" panose="020B0604020202020204" pitchFamily="34" charset="0"/>
                          <a:ea typeface="+mn-ea"/>
                          <a:cs typeface="Arial" panose="020B0604020202020204" pitchFamily="34" charset="0"/>
                        </a:rPr>
                        <a:t>Dbase</a:t>
                      </a:r>
                      <a:endParaRPr kumimoji="0" lang="en-US" sz="1200" b="0" u="none" strike="noStrike" kern="1200" dirty="0">
                        <a:solidFill>
                          <a:schemeClr val="tx1"/>
                        </a:solidFill>
                        <a:effectLst/>
                        <a:latin typeface="Arial" panose="020B0604020202020204" pitchFamily="34" charset="0"/>
                        <a:ea typeface="+mn-ea"/>
                        <a:cs typeface="Arial" panose="020B0604020202020204" pitchFamily="34" charset="0"/>
                      </a:endParaRPr>
                    </a:p>
                  </a:txBody>
                  <a:tcPr marL="2856" marR="2856" marT="2856" marB="0" anchor="ctr"/>
                </a:tc>
                <a:tc>
                  <a:txBody>
                    <a:bodyPr/>
                    <a:lstStyle/>
                    <a:p>
                      <a:pPr marL="0" algn="l" rtl="0" eaLnBrk="1" fontAlgn="b" latinLnBrk="0" hangingPunct="1"/>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QPL testing</a:t>
                      </a:r>
                    </a:p>
                  </a:txBody>
                  <a:tcPr marL="2856" marR="2856" marT="2856" marB="0" anchor="ctr"/>
                </a:tc>
                <a:extLst>
                  <a:ext uri="{0D108BD9-81ED-4DB2-BD59-A6C34878D82A}">
                    <a16:rowId xmlns:a16="http://schemas.microsoft.com/office/drawing/2014/main" val="213079593"/>
                  </a:ext>
                </a:extLst>
              </a:tr>
              <a:tr h="379763">
                <a:tc>
                  <a:txBody>
                    <a:bodyPr/>
                    <a:lstStyle/>
                    <a:p>
                      <a:pPr algn="l" fontAlgn="b"/>
                      <a:r>
                        <a:rPr lang="en-US" sz="1200" u="none" strike="noStrike">
                          <a:effectLst/>
                          <a:latin typeface="Arial" panose="020B0604020202020204" pitchFamily="34" charset="0"/>
                          <a:cs typeface="Arial" panose="020B0604020202020204" pitchFamily="34" charset="0"/>
                        </a:rPr>
                        <a:t> 2.12</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Exhaust Hood Demand Controlled Ventilation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algn="l" fontAlgn="b"/>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11 monitored sites</a:t>
                      </a:r>
                    </a:p>
                  </a:txBody>
                  <a:tcPr marL="2856" marR="2856" marT="2856" marB="0" anchor="ctr"/>
                </a:tc>
                <a:tc>
                  <a:txBody>
                    <a:bodyPr/>
                    <a:lstStyle/>
                    <a:p>
                      <a:pPr marL="0" algn="l" rtl="0" eaLnBrk="1" fontAlgn="b" latinLnBrk="0" hangingPunct="1"/>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11 monitored sites + 72 </a:t>
                      </a:r>
                      <a:r>
                        <a:rPr kumimoji="0" lang="en-US" sz="1200" b="0" u="none" strike="noStrike" kern="1200" dirty="0" err="1">
                          <a:solidFill>
                            <a:schemeClr val="tx1"/>
                          </a:solidFill>
                          <a:effectLst/>
                          <a:latin typeface="Arial" panose="020B0604020202020204" pitchFamily="34" charset="0"/>
                          <a:ea typeface="+mn-ea"/>
                          <a:cs typeface="Arial" panose="020B0604020202020204" pitchFamily="34" charset="0"/>
                        </a:rPr>
                        <a:t>add'tl</a:t>
                      </a:r>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 sites</a:t>
                      </a:r>
                    </a:p>
                  </a:txBody>
                  <a:tcPr marL="2856" marR="2856" marT="2856" marB="0" anchor="ctr"/>
                </a:tc>
                <a:extLst>
                  <a:ext uri="{0D108BD9-81ED-4DB2-BD59-A6C34878D82A}">
                    <a16:rowId xmlns:a16="http://schemas.microsoft.com/office/drawing/2014/main" val="3867713874"/>
                  </a:ext>
                </a:extLst>
              </a:tr>
              <a:tr h="462256">
                <a:tc>
                  <a:txBody>
                    <a:bodyPr/>
                    <a:lstStyle/>
                    <a:p>
                      <a:pPr algn="l" fontAlgn="b"/>
                      <a:r>
                        <a:rPr lang="en-US" sz="1200" u="none" strike="noStrike">
                          <a:effectLst/>
                          <a:latin typeface="Arial" panose="020B0604020202020204" pitchFamily="34" charset="0"/>
                          <a:cs typeface="Arial" panose="020B0604020202020204" pitchFamily="34" charset="0"/>
                        </a:rPr>
                        <a:t> 2.13</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Low-Flow PRSV Direct Install </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algn="l" fontAlgn="b"/>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Code / CUWCC evaluation study</a:t>
                      </a:r>
                    </a:p>
                  </a:txBody>
                  <a:tcPr marL="2856" marR="2856" marT="2856" marB="0" anchor="ctr"/>
                </a:tc>
                <a:tc>
                  <a:txBody>
                    <a:bodyPr/>
                    <a:lstStyle/>
                    <a:p>
                      <a:pPr marL="0" algn="l" rtl="0" eaLnBrk="1" fontAlgn="b" latinLnBrk="0" hangingPunct="1"/>
                      <a:endParaRPr kumimoji="0" lang="en-US" sz="1200" b="0" u="none" strike="noStrike" kern="1200" dirty="0">
                        <a:solidFill>
                          <a:schemeClr val="tx1"/>
                        </a:solidFill>
                        <a:effectLst/>
                        <a:latin typeface="Arial" panose="020B0604020202020204" pitchFamily="34" charset="0"/>
                        <a:ea typeface="+mn-ea"/>
                        <a:cs typeface="Arial" panose="020B0604020202020204" pitchFamily="34" charset="0"/>
                      </a:endParaRPr>
                    </a:p>
                  </a:txBody>
                  <a:tcPr marL="2856" marR="2856" marT="2856" marB="0" anchor="ctr"/>
                </a:tc>
                <a:extLst>
                  <a:ext uri="{0D108BD9-81ED-4DB2-BD59-A6C34878D82A}">
                    <a16:rowId xmlns:a16="http://schemas.microsoft.com/office/drawing/2014/main" val="874140070"/>
                  </a:ext>
                </a:extLst>
              </a:tr>
              <a:tr h="379763">
                <a:tc>
                  <a:txBody>
                    <a:bodyPr/>
                    <a:lstStyle/>
                    <a:p>
                      <a:pPr algn="l" fontAlgn="b"/>
                      <a:r>
                        <a:rPr lang="en-US" sz="1200" u="none" strike="noStrike">
                          <a:effectLst/>
                          <a:latin typeface="Arial" panose="020B0604020202020204" pitchFamily="34" charset="0"/>
                          <a:cs typeface="Arial" panose="020B0604020202020204" pitchFamily="34" charset="0"/>
                        </a:rPr>
                        <a:t> 2.14</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Rack Oven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marL="0" algn="l" rtl="0" eaLnBrk="1" fontAlgn="b" latinLnBrk="0" hangingPunct="1"/>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FSTC Prop </a:t>
                      </a:r>
                      <a:r>
                        <a:rPr kumimoji="0" lang="en-US" sz="1200" b="0" u="none" strike="noStrike" kern="1200" dirty="0" err="1">
                          <a:solidFill>
                            <a:schemeClr val="tx1"/>
                          </a:solidFill>
                          <a:effectLst/>
                          <a:latin typeface="Arial" panose="020B0604020202020204" pitchFamily="34" charset="0"/>
                          <a:ea typeface="+mn-ea"/>
                          <a:cs typeface="Arial" panose="020B0604020202020204" pitchFamily="34" charset="0"/>
                        </a:rPr>
                        <a:t>Dbase</a:t>
                      </a:r>
                      <a:endParaRPr kumimoji="0" lang="en-US" sz="1200" b="0" u="none" strike="noStrike" kern="1200" dirty="0">
                        <a:solidFill>
                          <a:schemeClr val="tx1"/>
                        </a:solidFill>
                        <a:effectLst/>
                        <a:latin typeface="Arial" panose="020B0604020202020204" pitchFamily="34" charset="0"/>
                        <a:ea typeface="+mn-ea"/>
                        <a:cs typeface="Arial" panose="020B0604020202020204" pitchFamily="34" charset="0"/>
                      </a:endParaRPr>
                    </a:p>
                  </a:txBody>
                  <a:tcPr marL="2856" marR="2856" marT="2856" marB="0" anchor="ctr"/>
                </a:tc>
                <a:tc>
                  <a:txBody>
                    <a:bodyPr/>
                    <a:lstStyle/>
                    <a:p>
                      <a:pPr marL="0" algn="l" rtl="0" eaLnBrk="1" fontAlgn="b" latinLnBrk="0" hangingPunct="1"/>
                      <a:r>
                        <a:rPr kumimoji="0" lang="en-US" sz="1200" b="0" u="none" strike="noStrike" kern="1200" dirty="0">
                          <a:solidFill>
                            <a:schemeClr val="tx1"/>
                          </a:solidFill>
                          <a:effectLst/>
                          <a:latin typeface="Arial" panose="020B0604020202020204" pitchFamily="34" charset="0"/>
                          <a:ea typeface="+mn-ea"/>
                          <a:cs typeface="Arial" panose="020B0604020202020204" pitchFamily="34" charset="0"/>
                        </a:rPr>
                        <a:t>QPL testing</a:t>
                      </a:r>
                    </a:p>
                  </a:txBody>
                  <a:tcPr marL="2856" marR="2856" marT="2856" marB="0" anchor="ctr"/>
                </a:tc>
                <a:extLst>
                  <a:ext uri="{0D108BD9-81ED-4DB2-BD59-A6C34878D82A}">
                    <a16:rowId xmlns:a16="http://schemas.microsoft.com/office/drawing/2014/main" val="639194987"/>
                  </a:ext>
                </a:extLst>
              </a:tr>
              <a:tr h="462256">
                <a:tc>
                  <a:txBody>
                    <a:bodyPr/>
                    <a:lstStyle/>
                    <a:p>
                      <a:pPr algn="l" fontAlgn="b"/>
                      <a:r>
                        <a:rPr lang="en-US" sz="1200" u="none" strike="noStrike">
                          <a:effectLst/>
                          <a:latin typeface="Arial" panose="020B0604020202020204" pitchFamily="34" charset="0"/>
                          <a:cs typeface="Arial" panose="020B0604020202020204" pitchFamily="34" charset="0"/>
                        </a:rPr>
                        <a:t> 2.17</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High Density Universal Holding Cabinets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SCE ET field study</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856" marR="2856" marT="2856" marB="0" anchor="ctr"/>
                </a:tc>
                <a:tc>
                  <a:txBody>
                    <a:bodyPr/>
                    <a:lstStyle/>
                    <a:p>
                      <a:pPr algn="l" fontAlgn="b"/>
                      <a:r>
                        <a:rPr lang="en-US" sz="1200" u="none" strike="noStrike" dirty="0">
                          <a:effectLst/>
                          <a:latin typeface="Arial" panose="020B0604020202020204" pitchFamily="34" charset="0"/>
                          <a:cs typeface="Arial" panose="020B0604020202020204" pitchFamily="34" charset="0"/>
                        </a:rPr>
                        <a:t>SCE ET field study</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856" marR="2856" marT="2856" marB="0" anchor="ctr"/>
                </a:tc>
                <a:extLst>
                  <a:ext uri="{0D108BD9-81ED-4DB2-BD59-A6C34878D82A}">
                    <a16:rowId xmlns:a16="http://schemas.microsoft.com/office/drawing/2014/main" val="566203143"/>
                  </a:ext>
                </a:extLst>
              </a:tr>
            </a:tbl>
          </a:graphicData>
        </a:graphic>
      </p:graphicFrame>
      <p:pic>
        <p:nvPicPr>
          <p:cNvPr id="2" name="Picture 1">
            <a:extLst>
              <a:ext uri="{FF2B5EF4-FFF2-40B4-BE49-F238E27FC236}">
                <a16:creationId xmlns:a16="http://schemas.microsoft.com/office/drawing/2014/main" id="{E1C1D4E1-C089-4353-BECA-B1F72D8E2CDB}"/>
              </a:ext>
            </a:extLst>
          </p:cNvPr>
          <p:cNvPicPr>
            <a:picLocks noChangeAspect="1"/>
          </p:cNvPicPr>
          <p:nvPr/>
        </p:nvPicPr>
        <p:blipFill>
          <a:blip r:embed="rId2"/>
          <a:stretch>
            <a:fillRect/>
          </a:stretch>
        </p:blipFill>
        <p:spPr>
          <a:xfrm>
            <a:off x="3874736" y="275323"/>
            <a:ext cx="4993057" cy="6011177"/>
          </a:xfrm>
          <a:prstGeom prst="rect">
            <a:avLst/>
          </a:prstGeom>
        </p:spPr>
      </p:pic>
      <p:sp>
        <p:nvSpPr>
          <p:cNvPr id="9" name="Oval 8">
            <a:extLst>
              <a:ext uri="{FF2B5EF4-FFF2-40B4-BE49-F238E27FC236}">
                <a16:creationId xmlns:a16="http://schemas.microsoft.com/office/drawing/2014/main" id="{23CB28AE-F4FA-4D7F-ADB7-D7946EF3A1C3}"/>
              </a:ext>
            </a:extLst>
          </p:cNvPr>
          <p:cNvSpPr/>
          <p:nvPr/>
        </p:nvSpPr>
        <p:spPr>
          <a:xfrm flipH="1">
            <a:off x="130302" y="6727116"/>
            <a:ext cx="114300" cy="8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81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 calcmode="lin" valueType="num">
                                      <p:cBhvr additive="base">
                                        <p:cTn id="1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 calcmode="lin" valueType="num">
                                      <p:cBhvr additive="base">
                                        <p:cTn id="1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E4DBC9-8D15-4BA1-B48E-1231BCF72BD4}"/>
              </a:ext>
            </a:extLst>
          </p:cNvPr>
          <p:cNvPicPr>
            <a:picLocks noChangeAspect="1"/>
          </p:cNvPicPr>
          <p:nvPr/>
        </p:nvPicPr>
        <p:blipFill>
          <a:blip r:embed="rId3"/>
          <a:stretch>
            <a:fillRect/>
          </a:stretch>
        </p:blipFill>
        <p:spPr>
          <a:xfrm>
            <a:off x="1392676" y="1533519"/>
            <a:ext cx="6400800" cy="4568664"/>
          </a:xfrm>
          <a:prstGeom prst="rect">
            <a:avLst/>
          </a:prstGeom>
        </p:spPr>
      </p:pic>
      <p:sp>
        <p:nvSpPr>
          <p:cNvPr id="10" name="Title 1">
            <a:extLst>
              <a:ext uri="{FF2B5EF4-FFF2-40B4-BE49-F238E27FC236}">
                <a16:creationId xmlns:a16="http://schemas.microsoft.com/office/drawing/2014/main" id="{3EED4275-291B-470E-B750-33086B3855F8}"/>
              </a:ext>
            </a:extLst>
          </p:cNvPr>
          <p:cNvSpPr>
            <a:spLocks noGrp="1"/>
          </p:cNvSpPr>
          <p:nvPr>
            <p:ph type="title"/>
          </p:nvPr>
        </p:nvSpPr>
        <p:spPr>
          <a:xfrm>
            <a:off x="301752" y="228600"/>
            <a:ext cx="8534400" cy="914400"/>
          </a:xfrm>
        </p:spPr>
        <p:txBody>
          <a:bodyPr>
            <a:normAutofit fontScale="90000"/>
          </a:bodyPr>
          <a:lstStyle/>
          <a:p>
            <a:r>
              <a:rPr lang="en-US" dirty="0"/>
              <a:t>Define Measures</a:t>
            </a:r>
            <a:br>
              <a:rPr lang="en-US" dirty="0"/>
            </a:br>
            <a:r>
              <a:rPr lang="en-US" dirty="0"/>
              <a:t>Final Measure List</a:t>
            </a:r>
          </a:p>
        </p:txBody>
      </p:sp>
      <p:sp>
        <p:nvSpPr>
          <p:cNvPr id="3" name="Date Placeholder 2">
            <a:extLst>
              <a:ext uri="{FF2B5EF4-FFF2-40B4-BE49-F238E27FC236}">
                <a16:creationId xmlns:a16="http://schemas.microsoft.com/office/drawing/2014/main" id="{25980A78-9F30-46ED-81B0-0B884EC42853}"/>
              </a:ext>
            </a:extLst>
          </p:cNvPr>
          <p:cNvSpPr>
            <a:spLocks noGrp="1"/>
          </p:cNvSpPr>
          <p:nvPr>
            <p:ph type="dt" sz="half" idx="10"/>
          </p:nvPr>
        </p:nvSpPr>
        <p:spPr/>
        <p:txBody>
          <a:bodyPr/>
          <a:lstStyle/>
          <a:p>
            <a:fld id="{13B275FC-95AE-5F43-84DE-7325704F4380}" type="datetime1">
              <a:rPr lang="en-US" smtClean="0"/>
              <a:t>10/26/2017</a:t>
            </a:fld>
            <a:endParaRPr lang="en-US"/>
          </a:p>
        </p:txBody>
      </p:sp>
      <p:sp>
        <p:nvSpPr>
          <p:cNvPr id="4" name="Footer Placeholder 3">
            <a:extLst>
              <a:ext uri="{FF2B5EF4-FFF2-40B4-BE49-F238E27FC236}">
                <a16:creationId xmlns:a16="http://schemas.microsoft.com/office/drawing/2014/main" id="{FE232AF8-6759-46D6-915B-2933E592BC82}"/>
              </a:ext>
            </a:extLst>
          </p:cNvPr>
          <p:cNvSpPr>
            <a:spLocks noGrp="1"/>
          </p:cNvSpPr>
          <p:nvPr>
            <p:ph type="ftr" sz="quarter" idx="11"/>
          </p:nvPr>
        </p:nvSpPr>
        <p:spPr/>
        <p:txBody>
          <a:bodyPr/>
          <a:lstStyle/>
          <a:p>
            <a:r>
              <a:rPr lang="en-US" dirty="0"/>
              <a:t>Food Services</a:t>
            </a:r>
          </a:p>
        </p:txBody>
      </p:sp>
      <p:sp>
        <p:nvSpPr>
          <p:cNvPr id="5" name="Slide Number Placeholder 4">
            <a:extLst>
              <a:ext uri="{FF2B5EF4-FFF2-40B4-BE49-F238E27FC236}">
                <a16:creationId xmlns:a16="http://schemas.microsoft.com/office/drawing/2014/main" id="{8B4476C3-0BFE-4AE0-9CA0-08D18BBD1FBF}"/>
              </a:ext>
            </a:extLst>
          </p:cNvPr>
          <p:cNvSpPr>
            <a:spLocks noGrp="1"/>
          </p:cNvSpPr>
          <p:nvPr>
            <p:ph type="sldNum" sz="quarter" idx="12"/>
          </p:nvPr>
        </p:nvSpPr>
        <p:spPr/>
        <p:txBody>
          <a:bodyPr/>
          <a:lstStyle/>
          <a:p>
            <a:fld id="{909A63E0-9C55-41FE-BE94-C73968ED251E}" type="slidenum">
              <a:rPr lang="en-US" smtClean="0"/>
              <a:pPr/>
              <a:t>4</a:t>
            </a:fld>
            <a:endParaRPr lang="en-US"/>
          </a:p>
        </p:txBody>
      </p:sp>
      <p:sp>
        <p:nvSpPr>
          <p:cNvPr id="2" name="TextBox 1">
            <a:extLst>
              <a:ext uri="{FF2B5EF4-FFF2-40B4-BE49-F238E27FC236}">
                <a16:creationId xmlns:a16="http://schemas.microsoft.com/office/drawing/2014/main" id="{28795780-2247-485C-80D3-11975D761981}"/>
              </a:ext>
            </a:extLst>
          </p:cNvPr>
          <p:cNvSpPr txBox="1"/>
          <p:nvPr/>
        </p:nvSpPr>
        <p:spPr>
          <a:xfrm>
            <a:off x="6781800" y="6093023"/>
            <a:ext cx="2199641" cy="307777"/>
          </a:xfrm>
          <a:prstGeom prst="rect">
            <a:avLst/>
          </a:prstGeom>
          <a:noFill/>
        </p:spPr>
        <p:txBody>
          <a:bodyPr wrap="none" rtlCol="0">
            <a:spAutoFit/>
          </a:bodyPr>
          <a:lstStyle/>
          <a:p>
            <a:r>
              <a:rPr lang="en-US" sz="1400" dirty="0">
                <a:solidFill>
                  <a:srgbClr val="0000CC"/>
                </a:solidFill>
                <a:latin typeface="Arial" panose="020B0604020202020204" pitchFamily="34" charset="0"/>
                <a:cs typeface="Arial" panose="020B0604020202020204" pitchFamily="34" charset="0"/>
              </a:rPr>
              <a:t>Blue</a:t>
            </a:r>
            <a:r>
              <a:rPr lang="en-US" sz="1400" dirty="0">
                <a:latin typeface="Arial" panose="020B0604020202020204" pitchFamily="34" charset="0"/>
                <a:cs typeface="Arial" panose="020B0604020202020204" pitchFamily="34" charset="0"/>
              </a:rPr>
              <a:t> </a:t>
            </a:r>
            <a:r>
              <a:rPr lang="en-US" sz="1400" dirty="0">
                <a:solidFill>
                  <a:srgbClr val="0000CC"/>
                </a:solidFill>
                <a:latin typeface="Arial" panose="020B0604020202020204" pitchFamily="34" charset="0"/>
                <a:cs typeface="Arial" panose="020B0604020202020204" pitchFamily="34" charset="0"/>
              </a:rPr>
              <a:t>text</a:t>
            </a:r>
            <a:r>
              <a:rPr lang="en-US" sz="1400" dirty="0">
                <a:latin typeface="Arial" panose="020B0604020202020204" pitchFamily="34" charset="0"/>
                <a:cs typeface="Arial" panose="020B0604020202020204" pitchFamily="34" charset="0"/>
              </a:rPr>
              <a:t> = Changed item</a:t>
            </a:r>
          </a:p>
        </p:txBody>
      </p:sp>
    </p:spTree>
    <p:extLst>
      <p:ext uri="{BB962C8B-B14F-4D97-AF65-F5344CB8AC3E}">
        <p14:creationId xmlns:p14="http://schemas.microsoft.com/office/powerpoint/2010/main" val="3641207945"/>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45948"/>
            <a:ext cx="8534400" cy="758952"/>
          </a:xfrm>
        </p:spPr>
        <p:txBody>
          <a:bodyPr>
            <a:normAutofit fontScale="90000"/>
          </a:bodyPr>
          <a:lstStyle/>
          <a:p>
            <a:pPr algn="l"/>
            <a:r>
              <a:rPr lang="en-US" dirty="0"/>
              <a:t>Stage 2 – Potential Changes</a:t>
            </a:r>
            <a:br>
              <a:rPr lang="en-US" dirty="0"/>
            </a:br>
            <a:r>
              <a:rPr lang="en-US" i="1" u="sng" dirty="0"/>
              <a:t>Without</a:t>
            </a:r>
            <a:r>
              <a:rPr lang="en-US" i="1" dirty="0"/>
              <a:t> a Baseline Change</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p:txBody>
      </p:sp>
      <p:sp>
        <p:nvSpPr>
          <p:cNvPr id="5" name="Slide Number Placeholder 4"/>
          <p:cNvSpPr>
            <a:spLocks noGrp="1"/>
          </p:cNvSpPr>
          <p:nvPr>
            <p:ph type="sldNum" sz="quarter" idx="12"/>
          </p:nvPr>
        </p:nvSpPr>
        <p:spPr/>
        <p:txBody>
          <a:bodyPr/>
          <a:lstStyle/>
          <a:p>
            <a:fld id="{909A63E0-9C55-41FE-BE94-C73968ED251E}" type="slidenum">
              <a:rPr lang="en-US" smtClean="0"/>
              <a:pPr/>
              <a:t>40</a:t>
            </a:fld>
            <a:endParaRPr lang="en-US"/>
          </a:p>
        </p:txBody>
      </p:sp>
      <p:pic>
        <p:nvPicPr>
          <p:cNvPr id="10" name="Picture 9">
            <a:extLst>
              <a:ext uri="{FF2B5EF4-FFF2-40B4-BE49-F238E27FC236}">
                <a16:creationId xmlns:a16="http://schemas.microsoft.com/office/drawing/2014/main" id="{95290B1A-FB93-42A0-A567-6AE401DF1065}"/>
              </a:ext>
            </a:extLst>
          </p:cNvPr>
          <p:cNvPicPr>
            <a:picLocks noChangeAspect="1"/>
          </p:cNvPicPr>
          <p:nvPr/>
        </p:nvPicPr>
        <p:blipFill rotWithShape="1">
          <a:blip r:embed="rId3"/>
          <a:srcRect b="7628"/>
          <a:stretch/>
        </p:blipFill>
        <p:spPr>
          <a:xfrm>
            <a:off x="304800" y="1562100"/>
            <a:ext cx="8480900" cy="3009491"/>
          </a:xfrm>
          <a:prstGeom prst="rect">
            <a:avLst/>
          </a:prstGeom>
        </p:spPr>
      </p:pic>
      <p:sp>
        <p:nvSpPr>
          <p:cNvPr id="11" name="Content Placeholder 5">
            <a:extLst>
              <a:ext uri="{FF2B5EF4-FFF2-40B4-BE49-F238E27FC236}">
                <a16:creationId xmlns:a16="http://schemas.microsoft.com/office/drawing/2014/main" id="{14751ED2-6A75-48BB-8E20-BD44BAE698B7}"/>
              </a:ext>
            </a:extLst>
          </p:cNvPr>
          <p:cNvSpPr txBox="1">
            <a:spLocks/>
          </p:cNvSpPr>
          <p:nvPr/>
        </p:nvSpPr>
        <p:spPr>
          <a:xfrm>
            <a:off x="339852" y="4762500"/>
            <a:ext cx="8496300" cy="1642484"/>
          </a:xfrm>
          <a:prstGeom prst="rect">
            <a:avLst/>
          </a:prstGeom>
        </p:spPr>
        <p:txBody>
          <a:bodyPr vert="horz">
            <a:normAutofit fontScale="85000" lnSpcReduction="10000"/>
          </a:bodyPr>
          <a:lstStyle>
            <a:lvl1pPr marL="274320" indent="-274320" algn="l" rtl="0" eaLnBrk="1" latinLnBrk="0" hangingPunct="1">
              <a:spcBef>
                <a:spcPct val="20000"/>
              </a:spcBef>
              <a:buClr>
                <a:srgbClr val="73B632"/>
              </a:buClr>
              <a:buSzPct val="85000"/>
              <a:buFont typeface="Wingdings 2"/>
              <a:buChar char=""/>
              <a:defRPr kumimoji="0" sz="2700" kern="1200">
                <a:solidFill>
                  <a:schemeClr val="tx1"/>
                </a:solidFill>
                <a:latin typeface="Arial"/>
                <a:ea typeface="+mn-ea"/>
                <a:cs typeface="Arial"/>
              </a:defRPr>
            </a:lvl1pPr>
            <a:lvl2pPr marL="548640" indent="-274320" algn="l" rtl="0" eaLnBrk="1" latinLnBrk="0" hangingPunct="1">
              <a:spcBef>
                <a:spcPct val="20000"/>
              </a:spcBef>
              <a:buClr>
                <a:schemeClr val="accent2"/>
              </a:buClr>
              <a:buSzPct val="70000"/>
              <a:buFont typeface="Wingdings" charset="2"/>
              <a:buChar char="q"/>
              <a:defRPr kumimoji="0" sz="2200" kern="1200">
                <a:solidFill>
                  <a:schemeClr val="tx2"/>
                </a:solidFill>
                <a:latin typeface="Arial"/>
                <a:ea typeface="+mn-ea"/>
                <a:cs typeface="Arial"/>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Arial"/>
                <a:ea typeface="+mn-ea"/>
                <a:cs typeface="Arial"/>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Arial"/>
                <a:ea typeface="+mn-ea"/>
                <a:cs typeface="Arial"/>
              </a:defRPr>
            </a:lvl4pPr>
            <a:lvl5pPr marL="1371600" indent="-228600" algn="l" rtl="0" eaLnBrk="1" latinLnBrk="0" hangingPunct="1">
              <a:spcBef>
                <a:spcPct val="20000"/>
              </a:spcBef>
              <a:buClr>
                <a:schemeClr val="accent5"/>
              </a:buClr>
              <a:buFontTx/>
              <a:buChar char="•"/>
              <a:defRPr kumimoji="0" sz="1800" kern="1200">
                <a:solidFill>
                  <a:schemeClr val="tx1"/>
                </a:solidFill>
                <a:latin typeface="Arial"/>
                <a:ea typeface="+mn-ea"/>
                <a:cs typeface="Arial"/>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a:t>Note:</a:t>
            </a:r>
          </a:p>
          <a:p>
            <a:pPr lvl="1"/>
            <a:r>
              <a:rPr lang="en-US" dirty="0"/>
              <a:t>Newer QPL’s include more efficient units</a:t>
            </a:r>
          </a:p>
          <a:p>
            <a:pPr lvl="1"/>
            <a:r>
              <a:rPr lang="en-US" dirty="0"/>
              <a:t>5 Measures not using Qualified Product List (QPL) for calculation inputs</a:t>
            </a:r>
          </a:p>
          <a:p>
            <a:pPr lvl="2"/>
            <a:r>
              <a:rPr lang="en-US" dirty="0"/>
              <a:t>Dishwashers, Deck Oven, Hand Wrap Machines, Exhaust Hood DCV, Pre-Rinse Spray Valves</a:t>
            </a:r>
          </a:p>
        </p:txBody>
      </p:sp>
    </p:spTree>
    <p:extLst>
      <p:ext uri="{BB962C8B-B14F-4D97-AF65-F5344CB8AC3E}">
        <p14:creationId xmlns:p14="http://schemas.microsoft.com/office/powerpoint/2010/main" val="195612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64C23E-BC08-48A8-989E-9BBACB27BFE3}"/>
              </a:ext>
            </a:extLst>
          </p:cNvPr>
          <p:cNvPicPr>
            <a:picLocks noChangeAspect="1"/>
          </p:cNvPicPr>
          <p:nvPr/>
        </p:nvPicPr>
        <p:blipFill rotWithShape="1">
          <a:blip r:embed="rId3">
            <a:extLst>
              <a:ext uri="{28A0092B-C50C-407E-A947-70E740481C1C}">
                <a14:useLocalDpi xmlns:a14="http://schemas.microsoft.com/office/drawing/2010/main" val="0"/>
              </a:ext>
            </a:extLst>
          </a:blip>
          <a:srcRect b="1651"/>
          <a:stretch/>
        </p:blipFill>
        <p:spPr>
          <a:xfrm>
            <a:off x="7033800" y="1371600"/>
            <a:ext cx="1843500" cy="2448149"/>
          </a:xfrm>
          <a:prstGeom prst="rect">
            <a:avLst/>
          </a:prstGeom>
        </p:spPr>
      </p:pic>
      <p:sp>
        <p:nvSpPr>
          <p:cNvPr id="2" name="Title 1"/>
          <p:cNvSpPr>
            <a:spLocks noGrp="1"/>
          </p:cNvSpPr>
          <p:nvPr>
            <p:ph type="title"/>
          </p:nvPr>
        </p:nvSpPr>
        <p:spPr>
          <a:xfrm>
            <a:off x="301752" y="384048"/>
            <a:ext cx="8534400" cy="758952"/>
          </a:xfrm>
        </p:spPr>
        <p:txBody>
          <a:bodyPr>
            <a:normAutofit fontScale="90000"/>
          </a:bodyPr>
          <a:lstStyle/>
          <a:p>
            <a:pPr algn="l"/>
            <a:r>
              <a:rPr lang="en-US" sz="3600" dirty="0"/>
              <a:t>Measure</a:t>
            </a:r>
            <a:r>
              <a:rPr lang="en-US" dirty="0"/>
              <a:t> Consensus</a:t>
            </a:r>
            <a:br>
              <a:rPr lang="en-US" dirty="0"/>
            </a:br>
            <a:r>
              <a:rPr lang="en-US" dirty="0"/>
              <a:t>2.01 – Commercial Convection Oven</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5</a:t>
            </a:fld>
            <a:endParaRPr lang="en-US"/>
          </a:p>
        </p:txBody>
      </p:sp>
      <p:sp>
        <p:nvSpPr>
          <p:cNvPr id="6" name="Content Placeholder 5"/>
          <p:cNvSpPr>
            <a:spLocks noGrp="1"/>
          </p:cNvSpPr>
          <p:nvPr>
            <p:ph sz="quarter" idx="1"/>
          </p:nvPr>
        </p:nvSpPr>
        <p:spPr>
          <a:xfrm>
            <a:off x="187452" y="1295400"/>
            <a:ext cx="7394448" cy="4142753"/>
          </a:xfrm>
        </p:spPr>
        <p:txBody>
          <a:bodyPr>
            <a:normAutofit/>
          </a:bodyPr>
          <a:lstStyle/>
          <a:p>
            <a:r>
              <a:rPr lang="en-US" sz="2400" dirty="0"/>
              <a:t>Offerings</a:t>
            </a:r>
          </a:p>
          <a:p>
            <a:pPr lvl="1"/>
            <a:r>
              <a:rPr lang="en-US" sz="1600" dirty="0">
                <a:solidFill>
                  <a:schemeClr val="tx1"/>
                </a:solidFill>
              </a:rPr>
              <a:t>Half and Full</a:t>
            </a:r>
          </a:p>
          <a:p>
            <a:pPr lvl="1"/>
            <a:r>
              <a:rPr lang="en-US" sz="1600" dirty="0">
                <a:solidFill>
                  <a:schemeClr val="tx1"/>
                </a:solidFill>
              </a:rPr>
              <a:t>Electric and Gas</a:t>
            </a:r>
          </a:p>
          <a:p>
            <a:pPr lvl="1"/>
            <a:r>
              <a:rPr lang="en-US" sz="1600" dirty="0">
                <a:solidFill>
                  <a:schemeClr val="tx1"/>
                </a:solidFill>
              </a:rPr>
              <a:t>Removed Full Large Oven Offering</a:t>
            </a:r>
          </a:p>
          <a:p>
            <a:r>
              <a:rPr lang="en-US" sz="2400" dirty="0"/>
              <a:t>Stage 1 Issues</a:t>
            </a:r>
          </a:p>
          <a:p>
            <a:pPr lvl="1"/>
            <a:r>
              <a:rPr lang="en-US" sz="1600" dirty="0"/>
              <a:t>Updated cost data – </a:t>
            </a:r>
            <a:r>
              <a:rPr lang="en-US" sz="1600" dirty="0">
                <a:solidFill>
                  <a:srgbClr val="0000CC"/>
                </a:solidFill>
              </a:rPr>
              <a:t>increased cost</a:t>
            </a:r>
          </a:p>
          <a:p>
            <a:pPr lvl="1"/>
            <a:r>
              <a:rPr lang="en-US" sz="1600" dirty="0">
                <a:solidFill>
                  <a:srgbClr val="0000CC"/>
                </a:solidFill>
              </a:rPr>
              <a:t>Minor Net Savings and TRC adjustment</a:t>
            </a:r>
          </a:p>
          <a:p>
            <a:r>
              <a:rPr lang="en-US" sz="2400" dirty="0"/>
              <a:t>Stage 2 Issues</a:t>
            </a:r>
          </a:p>
          <a:p>
            <a:pPr lvl="1"/>
            <a:r>
              <a:rPr lang="en-US" sz="1600" i="1" dirty="0"/>
              <a:t>Addressing 30% reduction disposition waiting for final CEC Study that is expected in Q1 2018</a:t>
            </a:r>
          </a:p>
          <a:p>
            <a:pPr lvl="1"/>
            <a:r>
              <a:rPr lang="en-US" sz="1600" i="1" dirty="0"/>
              <a:t>Update base and measure case inputs with 2017 QPL</a:t>
            </a:r>
          </a:p>
        </p:txBody>
      </p:sp>
      <p:sp>
        <p:nvSpPr>
          <p:cNvPr id="11" name="TextBox 10">
            <a:extLst>
              <a:ext uri="{FF2B5EF4-FFF2-40B4-BE49-F238E27FC236}">
                <a16:creationId xmlns:a16="http://schemas.microsoft.com/office/drawing/2014/main" id="{825145FD-55BA-47DC-9A33-7DBBE4E2A440}"/>
              </a:ext>
            </a:extLst>
          </p:cNvPr>
          <p:cNvSpPr txBox="1"/>
          <p:nvPr/>
        </p:nvSpPr>
        <p:spPr>
          <a:xfrm>
            <a:off x="3355918" y="6396335"/>
            <a:ext cx="2435282" cy="461665"/>
          </a:xfrm>
          <a:prstGeom prst="rect">
            <a:avLst/>
          </a:prstGeom>
          <a:solidFill>
            <a:schemeClr val="bg1"/>
          </a:solidFill>
          <a:ln w="15875">
            <a:solidFill>
              <a:srgbClr val="B79462"/>
            </a:solidFill>
          </a:ln>
        </p:spPr>
        <p:txBody>
          <a:bodyPr wrap="none" rtlCol="0">
            <a:spAutoFit/>
          </a:bodyPr>
          <a:lstStyle/>
          <a:p>
            <a:r>
              <a:rPr lang="en-US" sz="800" dirty="0">
                <a:latin typeface="Arial" panose="020B0604020202020204" pitchFamily="34" charset="0"/>
                <a:cs typeface="Arial" panose="020B0604020202020204" pitchFamily="34" charset="0"/>
              </a:rPr>
              <a:t>Black text = Discussed in Sept Cal TF Meeting</a:t>
            </a:r>
          </a:p>
          <a:p>
            <a:r>
              <a:rPr lang="en-US" sz="800" dirty="0">
                <a:solidFill>
                  <a:srgbClr val="0000CC"/>
                </a:solidFill>
                <a:latin typeface="Arial" panose="020B0604020202020204" pitchFamily="34" charset="0"/>
                <a:cs typeface="Arial" panose="020B0604020202020204" pitchFamily="34" charset="0"/>
              </a:rPr>
              <a:t>Blue</a:t>
            </a:r>
            <a:r>
              <a:rPr lang="en-US" sz="800" dirty="0">
                <a:latin typeface="Arial" panose="020B0604020202020204" pitchFamily="34" charset="0"/>
                <a:cs typeface="Arial" panose="020B0604020202020204" pitchFamily="34" charset="0"/>
              </a:rPr>
              <a:t> </a:t>
            </a:r>
            <a:r>
              <a:rPr lang="en-US" sz="800" dirty="0">
                <a:solidFill>
                  <a:srgbClr val="0000CC"/>
                </a:solidFill>
                <a:latin typeface="Arial" panose="020B0604020202020204" pitchFamily="34" charset="0"/>
                <a:cs typeface="Arial" panose="020B0604020202020204" pitchFamily="34" charset="0"/>
              </a:rPr>
              <a:t>text</a:t>
            </a:r>
            <a:r>
              <a:rPr lang="en-US" sz="800" dirty="0">
                <a:latin typeface="Arial" panose="020B0604020202020204" pitchFamily="34" charset="0"/>
                <a:cs typeface="Arial" panose="020B0604020202020204" pitchFamily="34" charset="0"/>
              </a:rPr>
              <a:t> = Not discussed in Sept Cal TF Meeting</a:t>
            </a:r>
          </a:p>
          <a:p>
            <a:r>
              <a:rPr lang="en-US" sz="800" i="1" dirty="0">
                <a:latin typeface="Arial" panose="020B0604020202020204" pitchFamily="34" charset="0"/>
                <a:cs typeface="Arial" panose="020B0604020202020204" pitchFamily="34" charset="0"/>
              </a:rPr>
              <a:t>Italics</a:t>
            </a:r>
            <a:r>
              <a:rPr lang="en-US" sz="800" dirty="0">
                <a:latin typeface="Arial" panose="020B0604020202020204" pitchFamily="34" charset="0"/>
                <a:cs typeface="Arial" panose="020B0604020202020204" pitchFamily="34" charset="0"/>
              </a:rPr>
              <a:t> text = Item that has not been completed</a:t>
            </a:r>
          </a:p>
        </p:txBody>
      </p:sp>
      <p:pic>
        <p:nvPicPr>
          <p:cNvPr id="12" name="Picture 11">
            <a:extLst>
              <a:ext uri="{FF2B5EF4-FFF2-40B4-BE49-F238E27FC236}">
                <a16:creationId xmlns:a16="http://schemas.microsoft.com/office/drawing/2014/main" id="{915BE48F-D381-4329-9664-4A91178E3FB7}"/>
              </a:ext>
            </a:extLst>
          </p:cNvPr>
          <p:cNvPicPr>
            <a:picLocks noChangeAspect="1"/>
          </p:cNvPicPr>
          <p:nvPr/>
        </p:nvPicPr>
        <p:blipFill>
          <a:blip r:embed="rId4"/>
          <a:stretch>
            <a:fillRect/>
          </a:stretch>
        </p:blipFill>
        <p:spPr>
          <a:xfrm>
            <a:off x="187452" y="4991100"/>
            <a:ext cx="6042864" cy="1371600"/>
          </a:xfrm>
          <a:prstGeom prst="rect">
            <a:avLst/>
          </a:prstGeom>
        </p:spPr>
      </p:pic>
      <p:pic>
        <p:nvPicPr>
          <p:cNvPr id="14" name="Picture 13">
            <a:extLst>
              <a:ext uri="{FF2B5EF4-FFF2-40B4-BE49-F238E27FC236}">
                <a16:creationId xmlns:a16="http://schemas.microsoft.com/office/drawing/2014/main" id="{325F89E7-6BFC-475D-853B-036570EC384C}"/>
              </a:ext>
            </a:extLst>
          </p:cNvPr>
          <p:cNvPicPr>
            <a:picLocks noChangeAspect="1"/>
          </p:cNvPicPr>
          <p:nvPr/>
        </p:nvPicPr>
        <p:blipFill>
          <a:blip r:embed="rId5"/>
          <a:stretch>
            <a:fillRect/>
          </a:stretch>
        </p:blipFill>
        <p:spPr>
          <a:xfrm>
            <a:off x="6553200" y="4991100"/>
            <a:ext cx="2182144" cy="1371600"/>
          </a:xfrm>
          <a:prstGeom prst="rect">
            <a:avLst/>
          </a:prstGeom>
        </p:spPr>
      </p:pic>
      <p:sp>
        <p:nvSpPr>
          <p:cNvPr id="8" name="Rectangle: Rounded Corners 7">
            <a:extLst>
              <a:ext uri="{FF2B5EF4-FFF2-40B4-BE49-F238E27FC236}">
                <a16:creationId xmlns:a16="http://schemas.microsoft.com/office/drawing/2014/main" id="{2F4844FC-CD16-42D5-8003-BCF2491B087C}"/>
              </a:ext>
            </a:extLst>
          </p:cNvPr>
          <p:cNvSpPr/>
          <p:nvPr/>
        </p:nvSpPr>
        <p:spPr>
          <a:xfrm>
            <a:off x="76200" y="4876800"/>
            <a:ext cx="6362700" cy="1600200"/>
          </a:xfrm>
          <a:prstGeom prst="roundRect">
            <a:avLst/>
          </a:prstGeom>
          <a:noFill/>
          <a:ln w="444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58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EEA32-975D-49FA-9449-E7224B7422FE}"/>
              </a:ext>
            </a:extLst>
          </p:cNvPr>
          <p:cNvSpPr>
            <a:spLocks noGrp="1"/>
          </p:cNvSpPr>
          <p:nvPr>
            <p:ph type="title"/>
          </p:nvPr>
        </p:nvSpPr>
        <p:spPr/>
        <p:txBody>
          <a:bodyPr/>
          <a:lstStyle/>
          <a:p>
            <a:r>
              <a:rPr lang="en-US" dirty="0"/>
              <a:t>Summary Table Details</a:t>
            </a:r>
          </a:p>
        </p:txBody>
      </p:sp>
      <p:sp>
        <p:nvSpPr>
          <p:cNvPr id="3" name="Date Placeholder 2">
            <a:extLst>
              <a:ext uri="{FF2B5EF4-FFF2-40B4-BE49-F238E27FC236}">
                <a16:creationId xmlns:a16="http://schemas.microsoft.com/office/drawing/2014/main" id="{6BFA5546-3A97-4456-B54E-E385B1030DC4}"/>
              </a:ext>
            </a:extLst>
          </p:cNvPr>
          <p:cNvSpPr>
            <a:spLocks noGrp="1"/>
          </p:cNvSpPr>
          <p:nvPr>
            <p:ph type="dt" sz="half" idx="10"/>
          </p:nvPr>
        </p:nvSpPr>
        <p:spPr/>
        <p:txBody>
          <a:bodyPr/>
          <a:lstStyle/>
          <a:p>
            <a:fld id="{13B275FC-95AE-5F43-84DE-7325704F4380}" type="datetime1">
              <a:rPr lang="en-US" smtClean="0"/>
              <a:t>10/26/2017</a:t>
            </a:fld>
            <a:endParaRPr lang="en-US"/>
          </a:p>
        </p:txBody>
      </p:sp>
      <p:sp>
        <p:nvSpPr>
          <p:cNvPr id="4" name="Footer Placeholder 3">
            <a:extLst>
              <a:ext uri="{FF2B5EF4-FFF2-40B4-BE49-F238E27FC236}">
                <a16:creationId xmlns:a16="http://schemas.microsoft.com/office/drawing/2014/main" id="{C7100616-A90C-48CA-AB8F-678D12AF397A}"/>
              </a:ext>
            </a:extLst>
          </p:cNvPr>
          <p:cNvSpPr>
            <a:spLocks noGrp="1"/>
          </p:cNvSpPr>
          <p:nvPr>
            <p:ph type="ftr" sz="quarter" idx="11"/>
          </p:nvPr>
        </p:nvSpPr>
        <p:spPr/>
        <p:txBody>
          <a:bodyPr/>
          <a:lstStyle/>
          <a:p>
            <a:r>
              <a:rPr lang="en-US" dirty="0"/>
              <a:t>Food Services</a:t>
            </a:r>
          </a:p>
        </p:txBody>
      </p:sp>
      <p:sp>
        <p:nvSpPr>
          <p:cNvPr id="5" name="Slide Number Placeholder 4">
            <a:extLst>
              <a:ext uri="{FF2B5EF4-FFF2-40B4-BE49-F238E27FC236}">
                <a16:creationId xmlns:a16="http://schemas.microsoft.com/office/drawing/2014/main" id="{510A3779-7A8F-434D-9BB0-2004E4979292}"/>
              </a:ext>
            </a:extLst>
          </p:cNvPr>
          <p:cNvSpPr>
            <a:spLocks noGrp="1"/>
          </p:cNvSpPr>
          <p:nvPr>
            <p:ph type="sldNum" sz="quarter" idx="12"/>
          </p:nvPr>
        </p:nvSpPr>
        <p:spPr/>
        <p:txBody>
          <a:bodyPr/>
          <a:lstStyle/>
          <a:p>
            <a:fld id="{909A63E0-9C55-41FE-BE94-C73968ED251E}" type="slidenum">
              <a:rPr lang="en-US" smtClean="0"/>
              <a:pPr/>
              <a:t>6</a:t>
            </a:fld>
            <a:endParaRPr lang="en-US"/>
          </a:p>
        </p:txBody>
      </p:sp>
      <p:sp>
        <p:nvSpPr>
          <p:cNvPr id="6" name="Content Placeholder 5">
            <a:extLst>
              <a:ext uri="{FF2B5EF4-FFF2-40B4-BE49-F238E27FC236}">
                <a16:creationId xmlns:a16="http://schemas.microsoft.com/office/drawing/2014/main" id="{74847B28-E4F4-498F-87F0-9D8FD5731C2B}"/>
              </a:ext>
            </a:extLst>
          </p:cNvPr>
          <p:cNvSpPr>
            <a:spLocks noGrp="1"/>
          </p:cNvSpPr>
          <p:nvPr>
            <p:ph sz="quarter" idx="1"/>
          </p:nvPr>
        </p:nvSpPr>
        <p:spPr>
          <a:xfrm>
            <a:off x="228600" y="3124200"/>
            <a:ext cx="8724900" cy="3241548"/>
          </a:xfrm>
        </p:spPr>
        <p:txBody>
          <a:bodyPr>
            <a:normAutofit fontScale="92500" lnSpcReduction="10000"/>
          </a:bodyPr>
          <a:lstStyle/>
          <a:p>
            <a:r>
              <a:rPr lang="en-US" sz="2800" dirty="0"/>
              <a:t>Percent Change Within Measure</a:t>
            </a:r>
          </a:p>
          <a:p>
            <a:pPr lvl="1"/>
            <a:r>
              <a:rPr lang="en-US" sz="2400" dirty="0"/>
              <a:t>Change of savings/cost from 2016 values to eTRM values</a:t>
            </a:r>
          </a:p>
          <a:p>
            <a:pPr lvl="1"/>
            <a:r>
              <a:rPr lang="en-US" sz="2400" dirty="0"/>
              <a:t>Uses claims quantities from 2016 values</a:t>
            </a:r>
          </a:p>
          <a:p>
            <a:pPr lvl="1"/>
            <a:r>
              <a:rPr lang="en-US" sz="2400" dirty="0"/>
              <a:t>End of year values are used in comparison</a:t>
            </a:r>
          </a:p>
          <a:p>
            <a:pPr lvl="2"/>
            <a:r>
              <a:rPr lang="en-US" dirty="0"/>
              <a:t>Note that sometimes values change throughout the year</a:t>
            </a:r>
          </a:p>
          <a:p>
            <a:pPr lvl="2"/>
            <a:r>
              <a:rPr lang="en-US" dirty="0"/>
              <a:t>Best indication of what the value would have been in the following year</a:t>
            </a:r>
          </a:p>
          <a:p>
            <a:r>
              <a:rPr lang="en-US" sz="2800" dirty="0"/>
              <a:t>Absolute Change &amp; Comparison</a:t>
            </a:r>
          </a:p>
          <a:p>
            <a:pPr lvl="1"/>
            <a:r>
              <a:rPr lang="en-US" sz="2300" dirty="0"/>
              <a:t>Total – Translates percentages to total value</a:t>
            </a:r>
          </a:p>
          <a:p>
            <a:pPr lvl="1"/>
            <a:endParaRPr lang="en-US" sz="2300" dirty="0"/>
          </a:p>
          <a:p>
            <a:pPr lvl="1"/>
            <a:endParaRPr lang="en-US" sz="2000" dirty="0"/>
          </a:p>
        </p:txBody>
      </p:sp>
      <p:pic>
        <p:nvPicPr>
          <p:cNvPr id="7" name="Picture 6">
            <a:extLst>
              <a:ext uri="{FF2B5EF4-FFF2-40B4-BE49-F238E27FC236}">
                <a16:creationId xmlns:a16="http://schemas.microsoft.com/office/drawing/2014/main" id="{759D7200-50B1-4945-8872-F6B561B407C9}"/>
              </a:ext>
            </a:extLst>
          </p:cNvPr>
          <p:cNvPicPr>
            <a:picLocks noChangeAspect="1"/>
          </p:cNvPicPr>
          <p:nvPr/>
        </p:nvPicPr>
        <p:blipFill>
          <a:blip r:embed="rId3"/>
          <a:stretch>
            <a:fillRect/>
          </a:stretch>
        </p:blipFill>
        <p:spPr>
          <a:xfrm>
            <a:off x="228600" y="1588093"/>
            <a:ext cx="6042864" cy="1371600"/>
          </a:xfrm>
          <a:prstGeom prst="rect">
            <a:avLst/>
          </a:prstGeom>
        </p:spPr>
      </p:pic>
      <p:sp>
        <p:nvSpPr>
          <p:cNvPr id="8" name="Rectangle: Rounded Corners 7">
            <a:extLst>
              <a:ext uri="{FF2B5EF4-FFF2-40B4-BE49-F238E27FC236}">
                <a16:creationId xmlns:a16="http://schemas.microsoft.com/office/drawing/2014/main" id="{C36686D7-6EB3-4713-ACDA-D37E92474461}"/>
              </a:ext>
            </a:extLst>
          </p:cNvPr>
          <p:cNvSpPr/>
          <p:nvPr/>
        </p:nvSpPr>
        <p:spPr>
          <a:xfrm>
            <a:off x="114300" y="1524000"/>
            <a:ext cx="6362700" cy="1600200"/>
          </a:xfrm>
          <a:prstGeom prst="roundRect">
            <a:avLst/>
          </a:prstGeom>
          <a:noFill/>
          <a:ln w="444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1788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64C23E-BC08-48A8-989E-9BBACB27BFE3}"/>
              </a:ext>
            </a:extLst>
          </p:cNvPr>
          <p:cNvPicPr>
            <a:picLocks noChangeAspect="1"/>
          </p:cNvPicPr>
          <p:nvPr/>
        </p:nvPicPr>
        <p:blipFill rotWithShape="1">
          <a:blip r:embed="rId3">
            <a:extLst>
              <a:ext uri="{28A0092B-C50C-407E-A947-70E740481C1C}">
                <a14:useLocalDpi xmlns:a14="http://schemas.microsoft.com/office/drawing/2010/main" val="0"/>
              </a:ext>
            </a:extLst>
          </a:blip>
          <a:srcRect b="1651"/>
          <a:stretch/>
        </p:blipFill>
        <p:spPr>
          <a:xfrm>
            <a:off x="7033800" y="1371600"/>
            <a:ext cx="1843500" cy="2448149"/>
          </a:xfrm>
          <a:prstGeom prst="rect">
            <a:avLst/>
          </a:prstGeom>
        </p:spPr>
      </p:pic>
      <p:sp>
        <p:nvSpPr>
          <p:cNvPr id="2" name="Title 1"/>
          <p:cNvSpPr>
            <a:spLocks noGrp="1"/>
          </p:cNvSpPr>
          <p:nvPr>
            <p:ph type="title"/>
          </p:nvPr>
        </p:nvSpPr>
        <p:spPr>
          <a:xfrm>
            <a:off x="301752" y="384048"/>
            <a:ext cx="8534400" cy="758952"/>
          </a:xfrm>
        </p:spPr>
        <p:txBody>
          <a:bodyPr>
            <a:normAutofit fontScale="90000"/>
          </a:bodyPr>
          <a:lstStyle/>
          <a:p>
            <a:pPr algn="l"/>
            <a:r>
              <a:rPr lang="en-US" sz="3600" dirty="0"/>
              <a:t>Measure</a:t>
            </a:r>
            <a:r>
              <a:rPr lang="en-US" dirty="0"/>
              <a:t> Consensus</a:t>
            </a:r>
            <a:br>
              <a:rPr lang="en-US" dirty="0"/>
            </a:br>
            <a:r>
              <a:rPr lang="en-US" dirty="0"/>
              <a:t>2.01 – Commercial Convection Oven</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7</a:t>
            </a:fld>
            <a:endParaRPr lang="en-US"/>
          </a:p>
        </p:txBody>
      </p:sp>
      <p:sp>
        <p:nvSpPr>
          <p:cNvPr id="6" name="Content Placeholder 5"/>
          <p:cNvSpPr>
            <a:spLocks noGrp="1"/>
          </p:cNvSpPr>
          <p:nvPr>
            <p:ph sz="quarter" idx="1"/>
          </p:nvPr>
        </p:nvSpPr>
        <p:spPr>
          <a:xfrm>
            <a:off x="187452" y="1295400"/>
            <a:ext cx="7394448" cy="4142753"/>
          </a:xfrm>
        </p:spPr>
        <p:txBody>
          <a:bodyPr>
            <a:normAutofit/>
          </a:bodyPr>
          <a:lstStyle/>
          <a:p>
            <a:r>
              <a:rPr lang="en-US" sz="2400" dirty="0"/>
              <a:t>Offerings</a:t>
            </a:r>
          </a:p>
          <a:p>
            <a:pPr lvl="1"/>
            <a:r>
              <a:rPr lang="en-US" sz="1600" dirty="0">
                <a:solidFill>
                  <a:schemeClr val="tx1"/>
                </a:solidFill>
              </a:rPr>
              <a:t>Half and Full</a:t>
            </a:r>
          </a:p>
          <a:p>
            <a:pPr lvl="1"/>
            <a:r>
              <a:rPr lang="en-US" sz="1600" dirty="0">
                <a:solidFill>
                  <a:schemeClr val="tx1"/>
                </a:solidFill>
              </a:rPr>
              <a:t>Electric and Gas</a:t>
            </a:r>
          </a:p>
          <a:p>
            <a:pPr lvl="1"/>
            <a:r>
              <a:rPr lang="en-US" sz="1600" dirty="0">
                <a:solidFill>
                  <a:schemeClr val="tx1"/>
                </a:solidFill>
              </a:rPr>
              <a:t>Removed Full Large Oven Offering</a:t>
            </a:r>
          </a:p>
          <a:p>
            <a:r>
              <a:rPr lang="en-US" sz="2400" dirty="0"/>
              <a:t>Stage 1 Issues</a:t>
            </a:r>
          </a:p>
          <a:p>
            <a:pPr lvl="1"/>
            <a:r>
              <a:rPr lang="en-US" sz="1600" dirty="0"/>
              <a:t>Updated cost data – </a:t>
            </a:r>
            <a:r>
              <a:rPr lang="en-US" sz="1600" dirty="0">
                <a:solidFill>
                  <a:srgbClr val="0000CC"/>
                </a:solidFill>
              </a:rPr>
              <a:t>increased cost</a:t>
            </a:r>
          </a:p>
          <a:p>
            <a:pPr lvl="1"/>
            <a:r>
              <a:rPr lang="en-US" sz="1600" dirty="0">
                <a:solidFill>
                  <a:srgbClr val="0000CC"/>
                </a:solidFill>
              </a:rPr>
              <a:t>Minor Net Savings and TRC adjustment</a:t>
            </a:r>
          </a:p>
          <a:p>
            <a:r>
              <a:rPr lang="en-US" sz="2400" dirty="0"/>
              <a:t>Stage 2 Issues</a:t>
            </a:r>
          </a:p>
          <a:p>
            <a:pPr lvl="1"/>
            <a:r>
              <a:rPr lang="en-US" sz="1600" i="1" dirty="0"/>
              <a:t>Addressing 30% reduction disposition waiting for final CEC Study that is expected in Q1 2018</a:t>
            </a:r>
          </a:p>
          <a:p>
            <a:pPr lvl="1"/>
            <a:r>
              <a:rPr lang="en-US" sz="1600" i="1" dirty="0"/>
              <a:t>Update base and measure case inputs with 2017 QPL</a:t>
            </a:r>
          </a:p>
        </p:txBody>
      </p:sp>
      <p:sp>
        <p:nvSpPr>
          <p:cNvPr id="11" name="TextBox 10">
            <a:extLst>
              <a:ext uri="{FF2B5EF4-FFF2-40B4-BE49-F238E27FC236}">
                <a16:creationId xmlns:a16="http://schemas.microsoft.com/office/drawing/2014/main" id="{825145FD-55BA-47DC-9A33-7DBBE4E2A440}"/>
              </a:ext>
            </a:extLst>
          </p:cNvPr>
          <p:cNvSpPr txBox="1"/>
          <p:nvPr/>
        </p:nvSpPr>
        <p:spPr>
          <a:xfrm>
            <a:off x="3355918" y="6396335"/>
            <a:ext cx="2435282" cy="461665"/>
          </a:xfrm>
          <a:prstGeom prst="rect">
            <a:avLst/>
          </a:prstGeom>
          <a:solidFill>
            <a:schemeClr val="bg1"/>
          </a:solidFill>
          <a:ln w="15875">
            <a:solidFill>
              <a:srgbClr val="B79462"/>
            </a:solidFill>
          </a:ln>
        </p:spPr>
        <p:txBody>
          <a:bodyPr wrap="none" rtlCol="0">
            <a:spAutoFit/>
          </a:bodyPr>
          <a:lstStyle/>
          <a:p>
            <a:r>
              <a:rPr lang="en-US" sz="800" dirty="0">
                <a:latin typeface="Arial" panose="020B0604020202020204" pitchFamily="34" charset="0"/>
                <a:cs typeface="Arial" panose="020B0604020202020204" pitchFamily="34" charset="0"/>
              </a:rPr>
              <a:t>Black text = Discussed in Sept Cal TF Meeting</a:t>
            </a:r>
          </a:p>
          <a:p>
            <a:r>
              <a:rPr lang="en-US" sz="800" dirty="0">
                <a:solidFill>
                  <a:srgbClr val="0000CC"/>
                </a:solidFill>
                <a:latin typeface="Arial" panose="020B0604020202020204" pitchFamily="34" charset="0"/>
                <a:cs typeface="Arial" panose="020B0604020202020204" pitchFamily="34" charset="0"/>
              </a:rPr>
              <a:t>Blue</a:t>
            </a:r>
            <a:r>
              <a:rPr lang="en-US" sz="800" dirty="0">
                <a:latin typeface="Arial" panose="020B0604020202020204" pitchFamily="34" charset="0"/>
                <a:cs typeface="Arial" panose="020B0604020202020204" pitchFamily="34" charset="0"/>
              </a:rPr>
              <a:t> </a:t>
            </a:r>
            <a:r>
              <a:rPr lang="en-US" sz="800" dirty="0">
                <a:solidFill>
                  <a:srgbClr val="0000CC"/>
                </a:solidFill>
                <a:latin typeface="Arial" panose="020B0604020202020204" pitchFamily="34" charset="0"/>
                <a:cs typeface="Arial" panose="020B0604020202020204" pitchFamily="34" charset="0"/>
              </a:rPr>
              <a:t>text</a:t>
            </a:r>
            <a:r>
              <a:rPr lang="en-US" sz="800" dirty="0">
                <a:latin typeface="Arial" panose="020B0604020202020204" pitchFamily="34" charset="0"/>
                <a:cs typeface="Arial" panose="020B0604020202020204" pitchFamily="34" charset="0"/>
              </a:rPr>
              <a:t> = Not discussed in Sept Cal TF Meeting</a:t>
            </a:r>
          </a:p>
          <a:p>
            <a:r>
              <a:rPr lang="en-US" sz="800" i="1" dirty="0">
                <a:latin typeface="Arial" panose="020B0604020202020204" pitchFamily="34" charset="0"/>
                <a:cs typeface="Arial" panose="020B0604020202020204" pitchFamily="34" charset="0"/>
              </a:rPr>
              <a:t>Italics</a:t>
            </a:r>
            <a:r>
              <a:rPr lang="en-US" sz="800" dirty="0">
                <a:latin typeface="Arial" panose="020B0604020202020204" pitchFamily="34" charset="0"/>
                <a:cs typeface="Arial" panose="020B0604020202020204" pitchFamily="34" charset="0"/>
              </a:rPr>
              <a:t> text = Item that has not been completed</a:t>
            </a:r>
          </a:p>
        </p:txBody>
      </p:sp>
      <p:pic>
        <p:nvPicPr>
          <p:cNvPr id="12" name="Picture 11">
            <a:extLst>
              <a:ext uri="{FF2B5EF4-FFF2-40B4-BE49-F238E27FC236}">
                <a16:creationId xmlns:a16="http://schemas.microsoft.com/office/drawing/2014/main" id="{915BE48F-D381-4329-9664-4A91178E3FB7}"/>
              </a:ext>
            </a:extLst>
          </p:cNvPr>
          <p:cNvPicPr>
            <a:picLocks noChangeAspect="1"/>
          </p:cNvPicPr>
          <p:nvPr/>
        </p:nvPicPr>
        <p:blipFill>
          <a:blip r:embed="rId4"/>
          <a:stretch>
            <a:fillRect/>
          </a:stretch>
        </p:blipFill>
        <p:spPr>
          <a:xfrm>
            <a:off x="187452" y="4991100"/>
            <a:ext cx="6042864" cy="1371600"/>
          </a:xfrm>
          <a:prstGeom prst="rect">
            <a:avLst/>
          </a:prstGeom>
        </p:spPr>
      </p:pic>
      <p:pic>
        <p:nvPicPr>
          <p:cNvPr id="14" name="Picture 13">
            <a:extLst>
              <a:ext uri="{FF2B5EF4-FFF2-40B4-BE49-F238E27FC236}">
                <a16:creationId xmlns:a16="http://schemas.microsoft.com/office/drawing/2014/main" id="{325F89E7-6BFC-475D-853B-036570EC384C}"/>
              </a:ext>
            </a:extLst>
          </p:cNvPr>
          <p:cNvPicPr>
            <a:picLocks noChangeAspect="1"/>
          </p:cNvPicPr>
          <p:nvPr/>
        </p:nvPicPr>
        <p:blipFill>
          <a:blip r:embed="rId5"/>
          <a:stretch>
            <a:fillRect/>
          </a:stretch>
        </p:blipFill>
        <p:spPr>
          <a:xfrm>
            <a:off x="6553200" y="4991100"/>
            <a:ext cx="2182144" cy="1371600"/>
          </a:xfrm>
          <a:prstGeom prst="rect">
            <a:avLst/>
          </a:prstGeom>
        </p:spPr>
      </p:pic>
      <p:sp>
        <p:nvSpPr>
          <p:cNvPr id="8" name="Rectangle: Rounded Corners 7">
            <a:extLst>
              <a:ext uri="{FF2B5EF4-FFF2-40B4-BE49-F238E27FC236}">
                <a16:creationId xmlns:a16="http://schemas.microsoft.com/office/drawing/2014/main" id="{2F4844FC-CD16-42D5-8003-BCF2491B087C}"/>
              </a:ext>
            </a:extLst>
          </p:cNvPr>
          <p:cNvSpPr/>
          <p:nvPr/>
        </p:nvSpPr>
        <p:spPr>
          <a:xfrm>
            <a:off x="6438900" y="4876800"/>
            <a:ext cx="2476500" cy="1600200"/>
          </a:xfrm>
          <a:prstGeom prst="roundRect">
            <a:avLst/>
          </a:prstGeom>
          <a:noFill/>
          <a:ln w="444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935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EEA32-975D-49FA-9449-E7224B7422FE}"/>
              </a:ext>
            </a:extLst>
          </p:cNvPr>
          <p:cNvSpPr>
            <a:spLocks noGrp="1"/>
          </p:cNvSpPr>
          <p:nvPr>
            <p:ph type="title"/>
          </p:nvPr>
        </p:nvSpPr>
        <p:spPr/>
        <p:txBody>
          <a:bodyPr/>
          <a:lstStyle/>
          <a:p>
            <a:pPr algn="l"/>
            <a:r>
              <a:rPr lang="en-US" dirty="0"/>
              <a:t>Summary Table Details</a:t>
            </a:r>
          </a:p>
        </p:txBody>
      </p:sp>
      <p:sp>
        <p:nvSpPr>
          <p:cNvPr id="3" name="Date Placeholder 2">
            <a:extLst>
              <a:ext uri="{FF2B5EF4-FFF2-40B4-BE49-F238E27FC236}">
                <a16:creationId xmlns:a16="http://schemas.microsoft.com/office/drawing/2014/main" id="{6BFA5546-3A97-4456-B54E-E385B1030DC4}"/>
              </a:ext>
            </a:extLst>
          </p:cNvPr>
          <p:cNvSpPr>
            <a:spLocks noGrp="1"/>
          </p:cNvSpPr>
          <p:nvPr>
            <p:ph type="dt" sz="half" idx="10"/>
          </p:nvPr>
        </p:nvSpPr>
        <p:spPr/>
        <p:txBody>
          <a:bodyPr/>
          <a:lstStyle/>
          <a:p>
            <a:fld id="{13B275FC-95AE-5F43-84DE-7325704F4380}" type="datetime1">
              <a:rPr lang="en-US" smtClean="0"/>
              <a:t>10/26/2017</a:t>
            </a:fld>
            <a:endParaRPr lang="en-US"/>
          </a:p>
        </p:txBody>
      </p:sp>
      <p:sp>
        <p:nvSpPr>
          <p:cNvPr id="4" name="Footer Placeholder 3">
            <a:extLst>
              <a:ext uri="{FF2B5EF4-FFF2-40B4-BE49-F238E27FC236}">
                <a16:creationId xmlns:a16="http://schemas.microsoft.com/office/drawing/2014/main" id="{C7100616-A90C-48CA-AB8F-678D12AF397A}"/>
              </a:ext>
            </a:extLst>
          </p:cNvPr>
          <p:cNvSpPr>
            <a:spLocks noGrp="1"/>
          </p:cNvSpPr>
          <p:nvPr>
            <p:ph type="ftr" sz="quarter" idx="11"/>
          </p:nvPr>
        </p:nvSpPr>
        <p:spPr/>
        <p:txBody>
          <a:bodyPr/>
          <a:lstStyle/>
          <a:p>
            <a:r>
              <a:rPr lang="en-US" dirty="0"/>
              <a:t>Food Services</a:t>
            </a:r>
          </a:p>
        </p:txBody>
      </p:sp>
      <p:sp>
        <p:nvSpPr>
          <p:cNvPr id="5" name="Slide Number Placeholder 4">
            <a:extLst>
              <a:ext uri="{FF2B5EF4-FFF2-40B4-BE49-F238E27FC236}">
                <a16:creationId xmlns:a16="http://schemas.microsoft.com/office/drawing/2014/main" id="{510A3779-7A8F-434D-9BB0-2004E4979292}"/>
              </a:ext>
            </a:extLst>
          </p:cNvPr>
          <p:cNvSpPr>
            <a:spLocks noGrp="1"/>
          </p:cNvSpPr>
          <p:nvPr>
            <p:ph type="sldNum" sz="quarter" idx="12"/>
          </p:nvPr>
        </p:nvSpPr>
        <p:spPr/>
        <p:txBody>
          <a:bodyPr/>
          <a:lstStyle/>
          <a:p>
            <a:fld id="{909A63E0-9C55-41FE-BE94-C73968ED251E}" type="slidenum">
              <a:rPr lang="en-US" smtClean="0"/>
              <a:pPr/>
              <a:t>8</a:t>
            </a:fld>
            <a:endParaRPr lang="en-US"/>
          </a:p>
        </p:txBody>
      </p:sp>
      <p:sp>
        <p:nvSpPr>
          <p:cNvPr id="6" name="Content Placeholder 5">
            <a:extLst>
              <a:ext uri="{FF2B5EF4-FFF2-40B4-BE49-F238E27FC236}">
                <a16:creationId xmlns:a16="http://schemas.microsoft.com/office/drawing/2014/main" id="{74847B28-E4F4-498F-87F0-9D8FD5731C2B}"/>
              </a:ext>
            </a:extLst>
          </p:cNvPr>
          <p:cNvSpPr>
            <a:spLocks noGrp="1"/>
          </p:cNvSpPr>
          <p:nvPr>
            <p:ph sz="quarter" idx="1"/>
          </p:nvPr>
        </p:nvSpPr>
        <p:spPr>
          <a:xfrm>
            <a:off x="228600" y="2857500"/>
            <a:ext cx="8724900" cy="3439048"/>
          </a:xfrm>
        </p:spPr>
        <p:txBody>
          <a:bodyPr>
            <a:normAutofit lnSpcReduction="10000"/>
          </a:bodyPr>
          <a:lstStyle/>
          <a:p>
            <a:r>
              <a:rPr lang="en-US" sz="2800" dirty="0"/>
              <a:t>Cost Effectiveness values</a:t>
            </a:r>
          </a:p>
          <a:p>
            <a:pPr lvl="1"/>
            <a:r>
              <a:rPr lang="en-US" sz="2400" dirty="0"/>
              <a:t>Uses CET Desktop, v18.1</a:t>
            </a:r>
          </a:p>
          <a:p>
            <a:pPr lvl="1"/>
            <a:r>
              <a:rPr lang="en-US" sz="2400" dirty="0"/>
              <a:t>Assumptions:</a:t>
            </a:r>
          </a:p>
          <a:p>
            <a:pPr lvl="2"/>
            <a:r>
              <a:rPr lang="en-US" sz="2100" dirty="0"/>
              <a:t>2017 avoided costs, 5% Market Effects Benefit/Cost (default)</a:t>
            </a:r>
          </a:p>
          <a:p>
            <a:pPr lvl="2"/>
            <a:r>
              <a:rPr lang="en-US" sz="2100" dirty="0"/>
              <a:t>Program and Admin costs set to zero – see differences</a:t>
            </a:r>
          </a:p>
          <a:p>
            <a:pPr lvl="2"/>
            <a:r>
              <a:rPr lang="en-US" sz="2100" dirty="0"/>
              <a:t>Rebate values taken from PG&amp;E catalog (only one value)</a:t>
            </a:r>
          </a:p>
          <a:p>
            <a:pPr lvl="2"/>
            <a:r>
              <a:rPr lang="en-US" sz="2100" dirty="0"/>
              <a:t>Calculated for various offerings, but “weighted” based upon 2016 claims quantities</a:t>
            </a:r>
          </a:p>
          <a:p>
            <a:pPr lvl="2"/>
            <a:r>
              <a:rPr lang="en-US" sz="2100" dirty="0"/>
              <a:t>Typically, only one baseline per offering (not PA specific)</a:t>
            </a:r>
            <a:endParaRPr lang="en-US" sz="2000" dirty="0"/>
          </a:p>
        </p:txBody>
      </p:sp>
      <p:grpSp>
        <p:nvGrpSpPr>
          <p:cNvPr id="11" name="Group 10">
            <a:extLst>
              <a:ext uri="{FF2B5EF4-FFF2-40B4-BE49-F238E27FC236}">
                <a16:creationId xmlns:a16="http://schemas.microsoft.com/office/drawing/2014/main" id="{8556547D-08D1-4C74-8466-CA31090E7BCE}"/>
              </a:ext>
            </a:extLst>
          </p:cNvPr>
          <p:cNvGrpSpPr/>
          <p:nvPr/>
        </p:nvGrpSpPr>
        <p:grpSpPr>
          <a:xfrm>
            <a:off x="266700" y="1247034"/>
            <a:ext cx="2476500" cy="1600200"/>
            <a:chOff x="6438900" y="4876800"/>
            <a:chExt cx="2476500" cy="1600200"/>
          </a:xfrm>
        </p:grpSpPr>
        <p:pic>
          <p:nvPicPr>
            <p:cNvPr id="9" name="Picture 8">
              <a:extLst>
                <a:ext uri="{FF2B5EF4-FFF2-40B4-BE49-F238E27FC236}">
                  <a16:creationId xmlns:a16="http://schemas.microsoft.com/office/drawing/2014/main" id="{7F5044D2-A375-4CFB-9E0E-586FC70DE2AD}"/>
                </a:ext>
              </a:extLst>
            </p:cNvPr>
            <p:cNvPicPr>
              <a:picLocks noChangeAspect="1"/>
            </p:cNvPicPr>
            <p:nvPr/>
          </p:nvPicPr>
          <p:blipFill>
            <a:blip r:embed="rId3"/>
            <a:stretch>
              <a:fillRect/>
            </a:stretch>
          </p:blipFill>
          <p:spPr>
            <a:xfrm>
              <a:off x="6553200" y="4991100"/>
              <a:ext cx="2182144" cy="1371600"/>
            </a:xfrm>
            <a:prstGeom prst="rect">
              <a:avLst/>
            </a:prstGeom>
          </p:spPr>
        </p:pic>
        <p:sp>
          <p:nvSpPr>
            <p:cNvPr id="10" name="Rectangle: Rounded Corners 9">
              <a:extLst>
                <a:ext uri="{FF2B5EF4-FFF2-40B4-BE49-F238E27FC236}">
                  <a16:creationId xmlns:a16="http://schemas.microsoft.com/office/drawing/2014/main" id="{599F016B-BF6B-435C-823F-9409443D69B4}"/>
                </a:ext>
              </a:extLst>
            </p:cNvPr>
            <p:cNvSpPr/>
            <p:nvPr/>
          </p:nvSpPr>
          <p:spPr>
            <a:xfrm>
              <a:off x="6438900" y="4876800"/>
              <a:ext cx="2476500" cy="1600200"/>
            </a:xfrm>
            <a:prstGeom prst="roundRect">
              <a:avLst/>
            </a:prstGeom>
            <a:noFill/>
            <a:ln w="444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A093A7A7-8C23-4B47-977C-01F8762D3E83}"/>
              </a:ext>
            </a:extLst>
          </p:cNvPr>
          <p:cNvPicPr>
            <a:picLocks noChangeAspect="1"/>
          </p:cNvPicPr>
          <p:nvPr/>
        </p:nvPicPr>
        <p:blipFill>
          <a:blip r:embed="rId4"/>
          <a:stretch>
            <a:fillRect/>
          </a:stretch>
        </p:blipFill>
        <p:spPr>
          <a:xfrm>
            <a:off x="4953000" y="228602"/>
            <a:ext cx="3965085" cy="2971874"/>
          </a:xfrm>
          <a:prstGeom prst="rect">
            <a:avLst/>
          </a:prstGeom>
        </p:spPr>
      </p:pic>
    </p:spTree>
    <p:extLst>
      <p:ext uri="{BB962C8B-B14F-4D97-AF65-F5344CB8AC3E}">
        <p14:creationId xmlns:p14="http://schemas.microsoft.com/office/powerpoint/2010/main" val="684707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64C23E-BC08-48A8-989E-9BBACB27BFE3}"/>
              </a:ext>
            </a:extLst>
          </p:cNvPr>
          <p:cNvPicPr>
            <a:picLocks noChangeAspect="1"/>
          </p:cNvPicPr>
          <p:nvPr/>
        </p:nvPicPr>
        <p:blipFill rotWithShape="1">
          <a:blip r:embed="rId3">
            <a:extLst>
              <a:ext uri="{28A0092B-C50C-407E-A947-70E740481C1C}">
                <a14:useLocalDpi xmlns:a14="http://schemas.microsoft.com/office/drawing/2010/main" val="0"/>
              </a:ext>
            </a:extLst>
          </a:blip>
          <a:srcRect b="1651"/>
          <a:stretch/>
        </p:blipFill>
        <p:spPr>
          <a:xfrm>
            <a:off x="7033800" y="1371600"/>
            <a:ext cx="1843500" cy="2448149"/>
          </a:xfrm>
          <a:prstGeom prst="rect">
            <a:avLst/>
          </a:prstGeom>
        </p:spPr>
      </p:pic>
      <p:sp>
        <p:nvSpPr>
          <p:cNvPr id="2" name="Title 1"/>
          <p:cNvSpPr>
            <a:spLocks noGrp="1"/>
          </p:cNvSpPr>
          <p:nvPr>
            <p:ph type="title"/>
          </p:nvPr>
        </p:nvSpPr>
        <p:spPr>
          <a:xfrm>
            <a:off x="301752" y="384048"/>
            <a:ext cx="8534400" cy="758952"/>
          </a:xfrm>
        </p:spPr>
        <p:txBody>
          <a:bodyPr>
            <a:normAutofit fontScale="90000"/>
          </a:bodyPr>
          <a:lstStyle/>
          <a:p>
            <a:pPr algn="l"/>
            <a:r>
              <a:rPr lang="en-US" sz="3600" dirty="0"/>
              <a:t>Measure</a:t>
            </a:r>
            <a:r>
              <a:rPr lang="en-US" dirty="0"/>
              <a:t> Consensus</a:t>
            </a:r>
            <a:br>
              <a:rPr lang="en-US" dirty="0"/>
            </a:br>
            <a:r>
              <a:rPr lang="en-US" dirty="0"/>
              <a:t>2.01 – Commercial Convection Oven</a:t>
            </a:r>
          </a:p>
        </p:txBody>
      </p:sp>
      <p:sp>
        <p:nvSpPr>
          <p:cNvPr id="3" name="Date Placeholder 2"/>
          <p:cNvSpPr>
            <a:spLocks noGrp="1"/>
          </p:cNvSpPr>
          <p:nvPr>
            <p:ph type="dt" sz="half" idx="10"/>
          </p:nvPr>
        </p:nvSpPr>
        <p:spPr/>
        <p:txBody>
          <a:bodyPr/>
          <a:lstStyle/>
          <a:p>
            <a:fld id="{13B275FC-95AE-5F43-84DE-7325704F4380}" type="datetime1">
              <a:rPr lang="en-US" smtClean="0"/>
              <a:t>10/26/2017</a:t>
            </a:fld>
            <a:endParaRPr lang="en-US" dirty="0"/>
          </a:p>
        </p:txBody>
      </p:sp>
      <p:sp>
        <p:nvSpPr>
          <p:cNvPr id="4" name="Footer Placeholder 3"/>
          <p:cNvSpPr>
            <a:spLocks noGrp="1"/>
          </p:cNvSpPr>
          <p:nvPr>
            <p:ph type="ftr" sz="quarter" idx="11"/>
          </p:nvPr>
        </p:nvSpPr>
        <p:spPr/>
        <p:txBody>
          <a:bodyPr/>
          <a:lstStyle/>
          <a:p>
            <a:r>
              <a:rPr lang="en-US" dirty="0"/>
              <a:t>Food Services</a:t>
            </a:r>
          </a:p>
          <a:p>
            <a:endParaRPr lang="en-US" dirty="0"/>
          </a:p>
        </p:txBody>
      </p:sp>
      <p:sp>
        <p:nvSpPr>
          <p:cNvPr id="5" name="Slide Number Placeholder 4"/>
          <p:cNvSpPr>
            <a:spLocks noGrp="1"/>
          </p:cNvSpPr>
          <p:nvPr>
            <p:ph type="sldNum" sz="quarter" idx="12"/>
          </p:nvPr>
        </p:nvSpPr>
        <p:spPr/>
        <p:txBody>
          <a:bodyPr/>
          <a:lstStyle/>
          <a:p>
            <a:fld id="{909A63E0-9C55-41FE-BE94-C73968ED251E}" type="slidenum">
              <a:rPr lang="en-US" smtClean="0"/>
              <a:pPr/>
              <a:t>9</a:t>
            </a:fld>
            <a:endParaRPr lang="en-US"/>
          </a:p>
        </p:txBody>
      </p:sp>
      <p:sp>
        <p:nvSpPr>
          <p:cNvPr id="6" name="Content Placeholder 5"/>
          <p:cNvSpPr>
            <a:spLocks noGrp="1"/>
          </p:cNvSpPr>
          <p:nvPr>
            <p:ph sz="quarter" idx="1"/>
          </p:nvPr>
        </p:nvSpPr>
        <p:spPr>
          <a:xfrm>
            <a:off x="187452" y="1295400"/>
            <a:ext cx="7394448" cy="4142753"/>
          </a:xfrm>
        </p:spPr>
        <p:txBody>
          <a:bodyPr>
            <a:normAutofit/>
          </a:bodyPr>
          <a:lstStyle/>
          <a:p>
            <a:r>
              <a:rPr lang="en-US" sz="2400" dirty="0"/>
              <a:t>Offerings</a:t>
            </a:r>
          </a:p>
          <a:p>
            <a:pPr lvl="1"/>
            <a:r>
              <a:rPr lang="en-US" sz="1600" dirty="0">
                <a:solidFill>
                  <a:schemeClr val="tx1"/>
                </a:solidFill>
              </a:rPr>
              <a:t>Half and Full</a:t>
            </a:r>
          </a:p>
          <a:p>
            <a:pPr lvl="1"/>
            <a:r>
              <a:rPr lang="en-US" sz="1600" dirty="0">
                <a:solidFill>
                  <a:schemeClr val="tx1"/>
                </a:solidFill>
              </a:rPr>
              <a:t>Electric and Gas</a:t>
            </a:r>
          </a:p>
          <a:p>
            <a:pPr lvl="1"/>
            <a:r>
              <a:rPr lang="en-US" sz="1600" dirty="0">
                <a:solidFill>
                  <a:schemeClr val="tx1"/>
                </a:solidFill>
              </a:rPr>
              <a:t>Removed Full Large Oven Offering</a:t>
            </a:r>
          </a:p>
          <a:p>
            <a:r>
              <a:rPr lang="en-US" sz="2400" dirty="0"/>
              <a:t>Stage 1 Issues</a:t>
            </a:r>
          </a:p>
          <a:p>
            <a:pPr lvl="1"/>
            <a:r>
              <a:rPr lang="en-US" sz="1600" dirty="0"/>
              <a:t>Updated cost data – </a:t>
            </a:r>
            <a:r>
              <a:rPr lang="en-US" sz="1600" dirty="0">
                <a:solidFill>
                  <a:srgbClr val="0000CC"/>
                </a:solidFill>
              </a:rPr>
              <a:t>increased cost</a:t>
            </a:r>
          </a:p>
          <a:p>
            <a:pPr lvl="1"/>
            <a:r>
              <a:rPr lang="en-US" sz="1600" dirty="0">
                <a:solidFill>
                  <a:srgbClr val="0000CC"/>
                </a:solidFill>
              </a:rPr>
              <a:t>Minor Net Savings and TRC adjustment</a:t>
            </a:r>
          </a:p>
          <a:p>
            <a:r>
              <a:rPr lang="en-US" sz="2400" dirty="0"/>
              <a:t>Stage 2 Issues</a:t>
            </a:r>
          </a:p>
          <a:p>
            <a:pPr lvl="1"/>
            <a:r>
              <a:rPr lang="en-US" sz="1600" i="1" dirty="0"/>
              <a:t>Addressing 30% reduction disposition waiting for final CEC Study that is expected in Q1 2018</a:t>
            </a:r>
          </a:p>
          <a:p>
            <a:pPr lvl="1"/>
            <a:r>
              <a:rPr lang="en-US" sz="1600" i="1" dirty="0"/>
              <a:t>Update base and measure case inputs with 2017 QPL</a:t>
            </a:r>
          </a:p>
        </p:txBody>
      </p:sp>
      <p:sp>
        <p:nvSpPr>
          <p:cNvPr id="11" name="TextBox 10">
            <a:extLst>
              <a:ext uri="{FF2B5EF4-FFF2-40B4-BE49-F238E27FC236}">
                <a16:creationId xmlns:a16="http://schemas.microsoft.com/office/drawing/2014/main" id="{825145FD-55BA-47DC-9A33-7DBBE4E2A440}"/>
              </a:ext>
            </a:extLst>
          </p:cNvPr>
          <p:cNvSpPr txBox="1"/>
          <p:nvPr/>
        </p:nvSpPr>
        <p:spPr>
          <a:xfrm>
            <a:off x="3355918" y="6396335"/>
            <a:ext cx="2435282" cy="461665"/>
          </a:xfrm>
          <a:prstGeom prst="rect">
            <a:avLst/>
          </a:prstGeom>
          <a:solidFill>
            <a:schemeClr val="bg1"/>
          </a:solidFill>
          <a:ln w="15875">
            <a:solidFill>
              <a:srgbClr val="B79462"/>
            </a:solidFill>
          </a:ln>
        </p:spPr>
        <p:txBody>
          <a:bodyPr wrap="none" rtlCol="0">
            <a:spAutoFit/>
          </a:bodyPr>
          <a:lstStyle/>
          <a:p>
            <a:r>
              <a:rPr lang="en-US" sz="800" dirty="0">
                <a:latin typeface="Arial" panose="020B0604020202020204" pitchFamily="34" charset="0"/>
                <a:cs typeface="Arial" panose="020B0604020202020204" pitchFamily="34" charset="0"/>
              </a:rPr>
              <a:t>Black text = Discussed in Sept Cal TF Meeting</a:t>
            </a:r>
          </a:p>
          <a:p>
            <a:r>
              <a:rPr lang="en-US" sz="800" dirty="0">
                <a:solidFill>
                  <a:srgbClr val="0000CC"/>
                </a:solidFill>
                <a:latin typeface="Arial" panose="020B0604020202020204" pitchFamily="34" charset="0"/>
                <a:cs typeface="Arial" panose="020B0604020202020204" pitchFamily="34" charset="0"/>
              </a:rPr>
              <a:t>Blue</a:t>
            </a:r>
            <a:r>
              <a:rPr lang="en-US" sz="800" dirty="0">
                <a:latin typeface="Arial" panose="020B0604020202020204" pitchFamily="34" charset="0"/>
                <a:cs typeface="Arial" panose="020B0604020202020204" pitchFamily="34" charset="0"/>
              </a:rPr>
              <a:t> </a:t>
            </a:r>
            <a:r>
              <a:rPr lang="en-US" sz="800" dirty="0">
                <a:solidFill>
                  <a:srgbClr val="0000CC"/>
                </a:solidFill>
                <a:latin typeface="Arial" panose="020B0604020202020204" pitchFamily="34" charset="0"/>
                <a:cs typeface="Arial" panose="020B0604020202020204" pitchFamily="34" charset="0"/>
              </a:rPr>
              <a:t>text</a:t>
            </a:r>
            <a:r>
              <a:rPr lang="en-US" sz="800" dirty="0">
                <a:latin typeface="Arial" panose="020B0604020202020204" pitchFamily="34" charset="0"/>
                <a:cs typeface="Arial" panose="020B0604020202020204" pitchFamily="34" charset="0"/>
              </a:rPr>
              <a:t> = Not discussed in Sept Cal TF Meeting</a:t>
            </a:r>
          </a:p>
          <a:p>
            <a:r>
              <a:rPr lang="en-US" sz="800" i="1" dirty="0">
                <a:latin typeface="Arial" panose="020B0604020202020204" pitchFamily="34" charset="0"/>
                <a:cs typeface="Arial" panose="020B0604020202020204" pitchFamily="34" charset="0"/>
              </a:rPr>
              <a:t>Italics</a:t>
            </a:r>
            <a:r>
              <a:rPr lang="en-US" sz="800" dirty="0">
                <a:latin typeface="Arial" panose="020B0604020202020204" pitchFamily="34" charset="0"/>
                <a:cs typeface="Arial" panose="020B0604020202020204" pitchFamily="34" charset="0"/>
              </a:rPr>
              <a:t> text = Item that has not been completed</a:t>
            </a:r>
          </a:p>
        </p:txBody>
      </p:sp>
      <p:pic>
        <p:nvPicPr>
          <p:cNvPr id="12" name="Picture 11">
            <a:extLst>
              <a:ext uri="{FF2B5EF4-FFF2-40B4-BE49-F238E27FC236}">
                <a16:creationId xmlns:a16="http://schemas.microsoft.com/office/drawing/2014/main" id="{915BE48F-D381-4329-9664-4A91178E3FB7}"/>
              </a:ext>
            </a:extLst>
          </p:cNvPr>
          <p:cNvPicPr>
            <a:picLocks noChangeAspect="1"/>
          </p:cNvPicPr>
          <p:nvPr/>
        </p:nvPicPr>
        <p:blipFill>
          <a:blip r:embed="rId4"/>
          <a:stretch>
            <a:fillRect/>
          </a:stretch>
        </p:blipFill>
        <p:spPr>
          <a:xfrm>
            <a:off x="187452" y="4991100"/>
            <a:ext cx="6042864" cy="1371600"/>
          </a:xfrm>
          <a:prstGeom prst="rect">
            <a:avLst/>
          </a:prstGeom>
        </p:spPr>
      </p:pic>
      <p:pic>
        <p:nvPicPr>
          <p:cNvPr id="14" name="Picture 13">
            <a:extLst>
              <a:ext uri="{FF2B5EF4-FFF2-40B4-BE49-F238E27FC236}">
                <a16:creationId xmlns:a16="http://schemas.microsoft.com/office/drawing/2014/main" id="{325F89E7-6BFC-475D-853B-036570EC384C}"/>
              </a:ext>
            </a:extLst>
          </p:cNvPr>
          <p:cNvPicPr>
            <a:picLocks noChangeAspect="1"/>
          </p:cNvPicPr>
          <p:nvPr/>
        </p:nvPicPr>
        <p:blipFill>
          <a:blip r:embed="rId5"/>
          <a:stretch>
            <a:fillRect/>
          </a:stretch>
        </p:blipFill>
        <p:spPr>
          <a:xfrm>
            <a:off x="6553200" y="4991100"/>
            <a:ext cx="2182144" cy="1371600"/>
          </a:xfrm>
          <a:prstGeom prst="rect">
            <a:avLst/>
          </a:prstGeom>
        </p:spPr>
      </p:pic>
      <p:pic>
        <p:nvPicPr>
          <p:cNvPr id="8" name="Picture 7">
            <a:extLst>
              <a:ext uri="{FF2B5EF4-FFF2-40B4-BE49-F238E27FC236}">
                <a16:creationId xmlns:a16="http://schemas.microsoft.com/office/drawing/2014/main" id="{48D351D5-E7BB-430D-9E24-A5CB95599DD7}"/>
              </a:ext>
            </a:extLst>
          </p:cNvPr>
          <p:cNvPicPr>
            <a:picLocks noChangeAspect="1"/>
          </p:cNvPicPr>
          <p:nvPr/>
        </p:nvPicPr>
        <p:blipFill>
          <a:blip r:embed="rId6"/>
          <a:stretch>
            <a:fillRect/>
          </a:stretch>
        </p:blipFill>
        <p:spPr>
          <a:xfrm>
            <a:off x="187452" y="4991100"/>
            <a:ext cx="6042864" cy="1371600"/>
          </a:xfrm>
          <a:prstGeom prst="rect">
            <a:avLst/>
          </a:prstGeom>
          <a:solidFill>
            <a:schemeClr val="bg2"/>
          </a:solidFill>
        </p:spPr>
      </p:pic>
      <p:sp>
        <p:nvSpPr>
          <p:cNvPr id="13" name="Oval 12">
            <a:extLst>
              <a:ext uri="{FF2B5EF4-FFF2-40B4-BE49-F238E27FC236}">
                <a16:creationId xmlns:a16="http://schemas.microsoft.com/office/drawing/2014/main" id="{A2F55B47-062C-4B47-8BE3-C1F89A3E9FA9}"/>
              </a:ext>
            </a:extLst>
          </p:cNvPr>
          <p:cNvSpPr/>
          <p:nvPr/>
        </p:nvSpPr>
        <p:spPr>
          <a:xfrm flipH="1">
            <a:off x="130302" y="6727116"/>
            <a:ext cx="114300" cy="8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28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5">
      <a:dk1>
        <a:srgbClr val="141313"/>
      </a:dk1>
      <a:lt1>
        <a:sysClr val="window" lastClr="FFFFFF"/>
      </a:lt1>
      <a:dk2>
        <a:srgbClr val="000B00"/>
      </a:dk2>
      <a:lt2>
        <a:srgbClr val="FFFFFE"/>
      </a:lt2>
      <a:accent1>
        <a:srgbClr val="F8C01B"/>
      </a:accent1>
      <a:accent2>
        <a:srgbClr val="CCB400"/>
      </a:accent2>
      <a:accent3>
        <a:srgbClr val="B79462"/>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5">
    <a:dk1>
      <a:srgbClr val="141313"/>
    </a:dk1>
    <a:lt1>
      <a:sysClr val="window" lastClr="FFFFFF"/>
    </a:lt1>
    <a:dk2>
      <a:srgbClr val="000B00"/>
    </a:dk2>
    <a:lt2>
      <a:srgbClr val="FFFFFE"/>
    </a:lt2>
    <a:accent1>
      <a:srgbClr val="F8C01B"/>
    </a:accent1>
    <a:accent2>
      <a:srgbClr val="CCB400"/>
    </a:accent2>
    <a:accent3>
      <a:srgbClr val="B79462"/>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
  <TotalTime>11808</TotalTime>
  <Words>3192</Words>
  <Application>Microsoft Office PowerPoint</Application>
  <PresentationFormat>On-screen Show (4:3)</PresentationFormat>
  <Paragraphs>704</Paragraphs>
  <Slides>40</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Georgia</vt:lpstr>
      <vt:lpstr>Wingdings</vt:lpstr>
      <vt:lpstr>Wingdings 2</vt:lpstr>
      <vt:lpstr>Civic</vt:lpstr>
      <vt:lpstr>Food Services  Cal TF Tier 2 Presentation</vt:lpstr>
      <vt:lpstr>Food Services Consolidation Overview</vt:lpstr>
      <vt:lpstr>Define Measures Original Measure List</vt:lpstr>
      <vt:lpstr>Define Measures Final Measure List</vt:lpstr>
      <vt:lpstr>Measure Consensus 2.01 – Commercial Convection Oven</vt:lpstr>
      <vt:lpstr>Summary Table Details</vt:lpstr>
      <vt:lpstr>Measure Consensus 2.01 – Commercial Convection Oven</vt:lpstr>
      <vt:lpstr>Summary Table Details</vt:lpstr>
      <vt:lpstr>Measure Consensus 2.01 – Commercial Convection Oven</vt:lpstr>
      <vt:lpstr>Input Consensus 2.01 – Commercial Convection Oven</vt:lpstr>
      <vt:lpstr>Measure Consensus 2.02 – Commercial Dishwasher</vt:lpstr>
      <vt:lpstr>Input Consensus  2.02 – Commercial Dishwasher</vt:lpstr>
      <vt:lpstr>Measure Consensus 2.03 – Commercial Combination Oven </vt:lpstr>
      <vt:lpstr>Input Consensus  2.03 – Commercial Combination Oven</vt:lpstr>
      <vt:lpstr>Measure Consensus 2.04 – Commercial Griddles </vt:lpstr>
      <vt:lpstr>Input Consensus  2.04 – Commercial Griddles</vt:lpstr>
      <vt:lpstr>Measure Consensus 2.05 – Commercial Steamers </vt:lpstr>
      <vt:lpstr>Input Consensus  2.05 – Commercial Steamers</vt:lpstr>
      <vt:lpstr>Measure Consensus 2.07 – Insulated Hot Food Holding Cabinets</vt:lpstr>
      <vt:lpstr>Input Consensus  2.07 – Insulated Hot Food Holding Cabinets</vt:lpstr>
      <vt:lpstr>Measure Consensus 2.08 – Commercial Conveyor Oven-Gas </vt:lpstr>
      <vt:lpstr>Input Consensus  2.08 – Commercial Conveyor Oven-Gas</vt:lpstr>
      <vt:lpstr>Measure Consensus 2.09 – Commercial Electric Deck Oven </vt:lpstr>
      <vt:lpstr>Input Consensus  2.09 – Commercial Electric Deck Oven</vt:lpstr>
      <vt:lpstr>Measure Consensus 2.10 – Commercial Hand Wrap Machines</vt:lpstr>
      <vt:lpstr>Input Consensus  2.10 – Commercial Hand Wrap Machines</vt:lpstr>
      <vt:lpstr>Measure Consensus 2.11 – Commercial Fryers, Gas &amp; Electric</vt:lpstr>
      <vt:lpstr>Input Consensus  2.11 – Commercial Fryers, Gas &amp; Electric</vt:lpstr>
      <vt:lpstr>Measure Consensus 2.12 – Exhaust Hood Demand Controlled Ventilation </vt:lpstr>
      <vt:lpstr>Input Consensus  2.12 – Exhaust Hood Demand Controlled Ventilation</vt:lpstr>
      <vt:lpstr>Measure Consensus 2.13 – Low-Flow Pre-Rinse Spray Valves</vt:lpstr>
      <vt:lpstr>Input Consensus  2.13 – Low-Flow Pre-Rinse Spray Valves</vt:lpstr>
      <vt:lpstr>Measure Consensus 2.14 – Commercial Rack Oven-Gas</vt:lpstr>
      <vt:lpstr>Input Consensus  2.14 – Commercial Rack Oven-Gas</vt:lpstr>
      <vt:lpstr>Measure Consensus 2.17 – High Density Holding Cabinet</vt:lpstr>
      <vt:lpstr>Input Consensus  2.17 – High Density Holding Cabinet</vt:lpstr>
      <vt:lpstr>Moving Forward to Stage 2</vt:lpstr>
      <vt:lpstr>Stage 2 Changes Disposition that Reduces Savings by 30%</vt:lpstr>
      <vt:lpstr>Food Service Sources</vt:lpstr>
      <vt:lpstr>Stage 2 – Potential Changes Without a Baseline Change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ASB</dc:creator>
  <cp:lastModifiedBy>Celia Johnson</cp:lastModifiedBy>
  <cp:revision>239</cp:revision>
  <dcterms:created xsi:type="dcterms:W3CDTF">2014-07-29T23:26:12Z</dcterms:created>
  <dcterms:modified xsi:type="dcterms:W3CDTF">2017-10-26T16:25:25Z</dcterms:modified>
</cp:coreProperties>
</file>