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diagrams/layout4.xml" ContentType="application/vnd.openxmlformats-officedocument.drawingml.diagram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diagrams/quickStyle4.xml" ContentType="application/vnd.openxmlformats-officedocument.drawingml.diagramStyle+xml"/>
  <Override PartName="/docProps/app.xml" ContentType="application/vnd.openxmlformats-officedocument.extended-properties+xml"/>
  <Default Extension="xml" ContentType="application/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diagrams/colors6.xml" ContentType="application/vnd.openxmlformats-officedocument.drawingml.diagramColor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6.xml" ContentType="application/vnd.openxmlformats-officedocument.drawingml.diagramLayout+xml"/>
  <Override PartName="/ppt/slides/slide3.xml" ContentType="application/vnd.openxmlformats-officedocument.presentationml.slide+xml"/>
  <Override PartName="/ppt/diagrams/quickStyle6.xml" ContentType="application/vnd.openxmlformats-officedocument.drawingml.diagramStyl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drawing6.xml" ContentType="application/vnd.ms-office.drawingml.diagramDrawing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5" r:id="rId3"/>
    <p:sldId id="261" r:id="rId4"/>
    <p:sldId id="272" r:id="rId5"/>
    <p:sldId id="273" r:id="rId6"/>
    <p:sldId id="274" r:id="rId7"/>
    <p:sldId id="276" r:id="rId8"/>
    <p:sldId id="275" r:id="rId9"/>
    <p:sldId id="277" r:id="rId10"/>
    <p:sldId id="279" r:id="rId11"/>
    <p:sldId id="283" r:id="rId12"/>
    <p:sldId id="286" r:id="rId13"/>
    <p:sldId id="278" r:id="rId14"/>
    <p:sldId id="284" r:id="rId15"/>
    <p:sldId id="281" r:id="rId16"/>
    <p:sldId id="282" r:id="rId17"/>
    <p:sldId id="280" r:id="rId18"/>
    <p:sldId id="271" r:id="rId19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8C01B"/>
    <a:srgbClr val="73B632"/>
    <a:srgbClr val="89DC45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947" autoAdjust="0"/>
    <p:restoredTop sz="94563" autoAdjust="0"/>
  </p:normalViewPr>
  <p:slideViewPr>
    <p:cSldViewPr>
      <p:cViewPr varScale="1">
        <p:scale>
          <a:sx n="96" d="100"/>
          <a:sy n="96" d="100"/>
        </p:scale>
        <p:origin x="-568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03\energyefficiencyengineering\Program%20Development%20Support\C&amp;S%20Program%20Impacts\Statewide%20C&amp;S%20Whitepaper\LADWP%20CS%20Savings%20rev%205-20-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LADWP Portfolio C&amp;S</a:t>
            </a:r>
            <a:r>
              <a:rPr lang="en-US" baseline="0"/>
              <a:t> Savings Results</a:t>
            </a:r>
            <a:endParaRPr lang="en-US"/>
          </a:p>
        </c:rich>
      </c:tx>
      <c:layout>
        <c:manualLayout>
          <c:xMode val="edge"/>
          <c:yMode val="edge"/>
          <c:x val="0.304007311586052"/>
          <c:y val="0.00345097932646253"/>
        </c:manualLayout>
      </c:layout>
      <c:overlay val="1"/>
    </c:title>
    <c:plotArea>
      <c:layout>
        <c:manualLayout>
          <c:layoutTarget val="inner"/>
          <c:xMode val="edge"/>
          <c:yMode val="edge"/>
          <c:x val="0.0609371690380808"/>
          <c:y val="0.099715653255667"/>
          <c:w val="0.887912695123636"/>
          <c:h val="0.663517040967779"/>
        </c:manualLayout>
      </c:layout>
      <c:areaChart>
        <c:grouping val="standard"/>
        <c:ser>
          <c:idx val="3"/>
          <c:order val="3"/>
          <c:tx>
            <c:strRef>
              <c:f>Sheet1!$H$1</c:f>
              <c:strCache>
                <c:ptCount val="1"/>
                <c:pt idx="0">
                  <c:v>Proportion vs Total C&amp;S (%)</c:v>
                </c:pt>
              </c:strCache>
            </c:strRef>
          </c:tx>
          <c:spPr>
            <a:solidFill>
              <a:schemeClr val="bg1">
                <a:lumMod val="75000"/>
                <a:alpha val="67000"/>
              </a:schemeClr>
            </a:solidFill>
          </c:spPr>
          <c:dLbls>
            <c:dLbl>
              <c:idx val="0"/>
              <c:layout>
                <c:manualLayout>
                  <c:x val="0.0"/>
                  <c:y val="-0.0414150129421915"/>
                </c:manualLayout>
              </c:layout>
              <c:showVal val="1"/>
            </c:dLbl>
            <c:dLbl>
              <c:idx val="1"/>
              <c:layout>
                <c:manualLayout>
                  <c:x val="0.0"/>
                  <c:y val="-0.0517687661777394"/>
                </c:manualLayout>
              </c:layout>
              <c:showVal val="1"/>
            </c:dLbl>
            <c:dLbl>
              <c:idx val="2"/>
              <c:layout>
                <c:manualLayout>
                  <c:x val="0.0"/>
                  <c:y val="-0.0483175150992235"/>
                </c:manualLayout>
              </c:layout>
              <c:showVal val="1"/>
            </c:dLbl>
            <c:dLbl>
              <c:idx val="3"/>
              <c:layout>
                <c:manualLayout>
                  <c:x val="0.00297619047619042"/>
                  <c:y val="-0.0655737704918033"/>
                </c:manualLayout>
              </c:layout>
              <c:showVal val="1"/>
            </c:dLbl>
            <c:dLbl>
              <c:idx val="4"/>
              <c:layout>
                <c:manualLayout>
                  <c:x val="-5.45628617486574E-17"/>
                  <c:y val="-0.0690250215703192"/>
                </c:manualLayout>
              </c:layout>
              <c:showVal val="1"/>
            </c:dLbl>
            <c:dLbl>
              <c:idx val="5"/>
              <c:layout>
                <c:manualLayout>
                  <c:x val="0.00148809523809524"/>
                  <c:y val="-0.089732528041415"/>
                </c:manualLayout>
              </c:layout>
              <c:showVal val="1"/>
            </c:dLbl>
            <c:dLbl>
              <c:idx val="6"/>
              <c:layout>
                <c:manualLayout>
                  <c:x val="0.00446428571428571"/>
                  <c:y val="-0.089732528041415"/>
                </c:manualLayout>
              </c:layout>
              <c:showVal val="1"/>
            </c:dLbl>
            <c:dLbl>
              <c:idx val="7"/>
              <c:layout>
                <c:manualLayout>
                  <c:x val="-0.00297619047619058"/>
                  <c:y val="-0.0931837791199311"/>
                </c:manualLayout>
              </c:layout>
              <c:showVal val="1"/>
            </c:dLbl>
            <c:dLbl>
              <c:idx val="8"/>
              <c:layout>
                <c:manualLayout>
                  <c:x val="0.0"/>
                  <c:y val="-0.0621225194132873"/>
                </c:manualLayout>
              </c:layout>
              <c:showVal val="1"/>
            </c:dLbl>
            <c:dLbl>
              <c:idx val="9"/>
              <c:layout>
                <c:manualLayout>
                  <c:x val="-0.00297619047619058"/>
                  <c:y val="-0.0517687661777394"/>
                </c:manualLayout>
              </c:layout>
              <c:showVal val="1"/>
            </c:dLbl>
            <c:dLbl>
              <c:idx val="10"/>
              <c:layout>
                <c:manualLayout>
                  <c:x val="-0.00730994152046784"/>
                  <c:y val="-0.0345125107851597"/>
                </c:manualLayout>
              </c:layout>
              <c:showVal val="1"/>
            </c:dLbl>
            <c:showVal val="1"/>
          </c:dLbls>
          <c:cat>
            <c:numRef>
              <c:f>Sheet1!$E$3:$E$13</c:f>
              <c:numCache>
                <c:formatCode>General</c:formatCode>
                <c:ptCount val="11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  <c:pt idx="5">
                  <c:v>2018.0</c:v>
                </c:pt>
                <c:pt idx="6">
                  <c:v>2019.0</c:v>
                </c:pt>
                <c:pt idx="7">
                  <c:v>2020.0</c:v>
                </c:pt>
                <c:pt idx="8">
                  <c:v>2021.0</c:v>
                </c:pt>
                <c:pt idx="9">
                  <c:v>2022.0</c:v>
                </c:pt>
                <c:pt idx="10">
                  <c:v>2023.0</c:v>
                </c:pt>
              </c:numCache>
            </c:numRef>
          </c:cat>
          <c:val>
            <c:numRef>
              <c:f>Sheet1!$H$3:$H$13</c:f>
              <c:numCache>
                <c:formatCode>0%</c:formatCode>
                <c:ptCount val="11"/>
                <c:pt idx="0">
                  <c:v>0.0359673124099232</c:v>
                </c:pt>
                <c:pt idx="1">
                  <c:v>0.0697088352245281</c:v>
                </c:pt>
                <c:pt idx="2">
                  <c:v>0.0745651637683559</c:v>
                </c:pt>
                <c:pt idx="3">
                  <c:v>0.0910701960343279</c:v>
                </c:pt>
                <c:pt idx="4">
                  <c:v>0.142066588849874</c:v>
                </c:pt>
                <c:pt idx="5">
                  <c:v>0.198524349114383</c:v>
                </c:pt>
                <c:pt idx="6">
                  <c:v>0.200473704368905</c:v>
                </c:pt>
                <c:pt idx="7">
                  <c:v>0.191554119738112</c:v>
                </c:pt>
                <c:pt idx="8">
                  <c:v>0.102084562936182</c:v>
                </c:pt>
                <c:pt idx="9">
                  <c:v>0.0692145360135109</c:v>
                </c:pt>
                <c:pt idx="10">
                  <c:v>0.0545228004017886</c:v>
                </c:pt>
              </c:numCache>
            </c:numRef>
          </c:val>
        </c:ser>
        <c:axId val="236083880"/>
        <c:axId val="218266952"/>
      </c:areaChart>
      <c:scatterChart>
        <c:scatterStyle val="smoothMarker"/>
        <c:ser>
          <c:idx val="0"/>
          <c:order val="0"/>
          <c:tx>
            <c:strRef>
              <c:f>Sheet1!$A$1</c:f>
              <c:strCache>
                <c:ptCount val="1"/>
                <c:pt idx="0">
                  <c:v>Total Gross Statewide C&amp;S (Title 24, Title 20, Fed Standards)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00446428571428569"/>
                  <c:y val="-0.0414150129421915"/>
                </c:manualLayout>
              </c:layout>
              <c:showVal val="1"/>
            </c:dLbl>
            <c:dLbl>
              <c:idx val="1"/>
              <c:layout>
                <c:manualLayout>
                  <c:x val="-0.00446428571428571"/>
                  <c:y val="-0.0310612597066437"/>
                </c:manualLayout>
              </c:layout>
              <c:showVal val="1"/>
            </c:dLbl>
            <c:dLbl>
              <c:idx val="2"/>
              <c:layout>
                <c:manualLayout>
                  <c:x val="-0.00446428571428571"/>
                  <c:y val="-0.127696289905091"/>
                </c:manualLayout>
              </c:layout>
              <c:showVal val="1"/>
            </c:dLbl>
            <c:dLbl>
              <c:idx val="3"/>
              <c:layout>
                <c:manualLayout>
                  <c:x val="-0.0221648938619515"/>
                  <c:y val="0.0207075064710958"/>
                </c:manualLayout>
              </c:layout>
              <c:showVal val="1"/>
            </c:dLbl>
            <c:dLbl>
              <c:idx val="4"/>
              <c:layout>
                <c:manualLayout>
                  <c:x val="-0.0148809523809524"/>
                  <c:y val="-0.0414150129421915"/>
                </c:manualLayout>
              </c:layout>
              <c:showVal val="1"/>
            </c:dLbl>
            <c:dLbl>
              <c:idx val="5"/>
              <c:layout>
                <c:manualLayout>
                  <c:x val="0.00148809523809524"/>
                  <c:y val="-0.0414150129421915"/>
                </c:manualLayout>
              </c:layout>
              <c:showVal val="1"/>
            </c:dLbl>
            <c:dLbl>
              <c:idx val="6"/>
              <c:layout>
                <c:manualLayout>
                  <c:x val="0.00148809523809524"/>
                  <c:y val="-0.0276100086281277"/>
                </c:manualLayout>
              </c:layout>
              <c:showVal val="1"/>
            </c:dLbl>
            <c:dLbl>
              <c:idx val="7"/>
              <c:layout>
                <c:manualLayout>
                  <c:x val="0.0"/>
                  <c:y val="-0.0241587575496117"/>
                </c:manualLayout>
              </c:layout>
              <c:showVal val="1"/>
            </c:dLbl>
            <c:dLbl>
              <c:idx val="8"/>
              <c:layout>
                <c:manualLayout>
                  <c:x val="-1.09125723497314E-16"/>
                  <c:y val="-0.0310612597066437"/>
                </c:manualLayout>
              </c:layout>
              <c:showVal val="1"/>
            </c:dLbl>
            <c:dLbl>
              <c:idx val="9"/>
              <c:layout>
                <c:manualLayout>
                  <c:x val="0.0"/>
                  <c:y val="-0.0379637618636756"/>
                </c:manualLayout>
              </c:layout>
              <c:showVal val="1"/>
            </c:dLbl>
            <c:dLbl>
              <c:idx val="10"/>
              <c:layout>
                <c:manualLayout>
                  <c:x val="-1.09125723497314E-16"/>
                  <c:y val="-0.0345125107851597"/>
                </c:manualLayout>
              </c:layout>
              <c:showVal val="1"/>
            </c:dLbl>
            <c:showVal val="1"/>
          </c:dLbls>
          <c:xVal>
            <c:numRef>
              <c:f>Sheet1!$A$3:$A$13</c:f>
              <c:numCache>
                <c:formatCode>General</c:formatCode>
                <c:ptCount val="11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  <c:pt idx="5">
                  <c:v>2018.0</c:v>
                </c:pt>
                <c:pt idx="6">
                  <c:v>2019.0</c:v>
                </c:pt>
                <c:pt idx="7">
                  <c:v>2020.0</c:v>
                </c:pt>
                <c:pt idx="8">
                  <c:v>2021.0</c:v>
                </c:pt>
                <c:pt idx="9">
                  <c:v>2022.0</c:v>
                </c:pt>
                <c:pt idx="10">
                  <c:v>2023.0</c:v>
                </c:pt>
              </c:numCache>
            </c:numRef>
          </c:xVal>
          <c:yVal>
            <c:numRef>
              <c:f>Sheet1!$B$3:$B$13</c:f>
              <c:numCache>
                <c:formatCode>_(* #,##0_);_(* \(#,##0\);_(* "-"??_);_(@_)</c:formatCode>
                <c:ptCount val="11"/>
                <c:pt idx="0">
                  <c:v>1.93309522845575E8</c:v>
                </c:pt>
                <c:pt idx="1">
                  <c:v>1.69957021399653E8</c:v>
                </c:pt>
                <c:pt idx="2">
                  <c:v>1.8230522556391E8</c:v>
                </c:pt>
                <c:pt idx="3">
                  <c:v>2.47660189415847E8</c:v>
                </c:pt>
                <c:pt idx="4">
                  <c:v>2.02749655870445E8</c:v>
                </c:pt>
                <c:pt idx="5">
                  <c:v>1.64062625795257E8</c:v>
                </c:pt>
                <c:pt idx="6">
                  <c:v>1.61601174089069E8</c:v>
                </c:pt>
                <c:pt idx="7">
                  <c:v>1.53487515905147E8</c:v>
                </c:pt>
                <c:pt idx="8">
                  <c:v>1.31573017640254E8</c:v>
                </c:pt>
                <c:pt idx="9">
                  <c:v>1.1895808993638E8</c:v>
                </c:pt>
                <c:pt idx="10">
                  <c:v>1.02541779930596E8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LADWP Incentive Programs Embedded C&amp;S savings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0297619047619053"/>
                  <c:y val="0.0138050043140639"/>
                </c:manualLayout>
              </c:layout>
              <c:showVal val="1"/>
            </c:dLbl>
            <c:dLbl>
              <c:idx val="4"/>
              <c:layout>
                <c:manualLayout>
                  <c:x val="0.00148809523809518"/>
                  <c:y val="0.0276100086281277"/>
                </c:manualLayout>
              </c:layout>
              <c:showVal val="1"/>
            </c:dLbl>
            <c:dLbl>
              <c:idx val="5"/>
              <c:layout>
                <c:manualLayout>
                  <c:x val="0.00148809523809524"/>
                  <c:y val="0.0345125107851596"/>
                </c:manualLayout>
              </c:layout>
              <c:showVal val="1"/>
            </c:dLbl>
            <c:dLbl>
              <c:idx val="6"/>
              <c:layout>
                <c:manualLayout>
                  <c:x val="0.00148809523809524"/>
                  <c:y val="0.0345125107851596"/>
                </c:manualLayout>
              </c:layout>
              <c:showVal val="1"/>
            </c:dLbl>
            <c:dLbl>
              <c:idx val="7"/>
              <c:layout>
                <c:manualLayout>
                  <c:x val="0.0"/>
                  <c:y val="0.0276100086281277"/>
                </c:manualLayout>
              </c:layout>
              <c:showVal val="1"/>
            </c:dLbl>
            <c:showVal val="1"/>
          </c:dLbls>
          <c:xVal>
            <c:numRef>
              <c:f>Sheet1!$E$3:$E$13</c:f>
              <c:numCache>
                <c:formatCode>General</c:formatCode>
                <c:ptCount val="11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  <c:pt idx="5">
                  <c:v>2018.0</c:v>
                </c:pt>
                <c:pt idx="6">
                  <c:v>2019.0</c:v>
                </c:pt>
                <c:pt idx="7">
                  <c:v>2020.0</c:v>
                </c:pt>
                <c:pt idx="8">
                  <c:v>2021.0</c:v>
                </c:pt>
                <c:pt idx="9">
                  <c:v>2022.0</c:v>
                </c:pt>
                <c:pt idx="10">
                  <c:v>2023.0</c:v>
                </c:pt>
              </c:numCache>
            </c:numRef>
          </c:xVal>
          <c:yVal>
            <c:numRef>
              <c:f>Sheet1!$F$3:$F$13</c:f>
              <c:numCache>
                <c:formatCode>_(* #,##0_);_(* \(#,##0\);_(* "-"??_);_(@_)</c:formatCode>
                <c:ptCount val="11"/>
                <c:pt idx="0">
                  <c:v>6.952824E6</c:v>
                </c:pt>
                <c:pt idx="1">
                  <c:v>1.1847506E7</c:v>
                </c:pt>
                <c:pt idx="2">
                  <c:v>1.3593619E7</c:v>
                </c:pt>
                <c:pt idx="3">
                  <c:v>2.2554462E7</c:v>
                </c:pt>
                <c:pt idx="4">
                  <c:v>2.8803952E7</c:v>
                </c:pt>
                <c:pt idx="5">
                  <c:v>3.2570426E7</c:v>
                </c:pt>
                <c:pt idx="6">
                  <c:v>3.2396786E7</c:v>
                </c:pt>
                <c:pt idx="7">
                  <c:v>2.9401166E7</c:v>
                </c:pt>
                <c:pt idx="8">
                  <c:v>1.3431574E7</c:v>
                </c:pt>
                <c:pt idx="9">
                  <c:v>8.233629E6</c:v>
                </c:pt>
                <c:pt idx="10">
                  <c:v>5.590865E6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Adjusted Statewide C&amp;S (Title 24, Title 20, Fed Standards) Less Incentive Program Embedded C&amp;S</c:v>
                </c:pt>
              </c:strCache>
            </c:strRef>
          </c:tx>
          <c:spPr>
            <a:ln>
              <a:solidFill>
                <a:srgbClr val="73B63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0297619047619048"/>
                  <c:y val="0.0862812769628991"/>
                </c:manualLayout>
              </c:layout>
              <c:showVal val="1"/>
            </c:dLbl>
            <c:dLbl>
              <c:idx val="1"/>
              <c:layout>
                <c:manualLayout>
                  <c:x val="-0.00446428571428571"/>
                  <c:y val="0.0448662640207075"/>
                </c:manualLayout>
              </c:layout>
              <c:showVal val="1"/>
            </c:dLbl>
            <c:dLbl>
              <c:idx val="3"/>
              <c:layout>
                <c:manualLayout>
                  <c:x val="-0.0223214285714286"/>
                  <c:y val="0.0517687661777394"/>
                </c:manualLayout>
              </c:layout>
              <c:showVal val="1"/>
            </c:dLbl>
            <c:dLbl>
              <c:idx val="4"/>
              <c:layout>
                <c:manualLayout>
                  <c:x val="-0.0238095238095238"/>
                  <c:y val="0.0586712683347714"/>
                </c:manualLayout>
              </c:layout>
              <c:showVal val="1"/>
            </c:dLbl>
            <c:dLbl>
              <c:idx val="5"/>
              <c:layout>
                <c:manualLayout>
                  <c:x val="0.00148809523809524"/>
                  <c:y val="0.0483175150992235"/>
                </c:manualLayout>
              </c:layout>
              <c:showVal val="1"/>
            </c:dLbl>
            <c:dLbl>
              <c:idx val="6"/>
              <c:layout>
                <c:manualLayout>
                  <c:x val="0.00148809523809524"/>
                  <c:y val="0.0414150129421915"/>
                </c:manualLayout>
              </c:layout>
              <c:showVal val="1"/>
            </c:dLbl>
            <c:dLbl>
              <c:idx val="7"/>
              <c:layout>
                <c:manualLayout>
                  <c:x val="0.0"/>
                  <c:y val="0.0517687661777395"/>
                </c:manualLayout>
              </c:layout>
              <c:showVal val="1"/>
            </c:dLbl>
            <c:dLbl>
              <c:idx val="8"/>
              <c:layout>
                <c:manualLayout>
                  <c:x val="-1.09125723497314E-16"/>
                  <c:y val="0.0379637618636755"/>
                </c:manualLayout>
              </c:layout>
              <c:showVal val="1"/>
            </c:dLbl>
            <c:dLbl>
              <c:idx val="9"/>
              <c:layout>
                <c:manualLayout>
                  <c:x val="0.0"/>
                  <c:y val="0.0414150129421915"/>
                </c:manualLayout>
              </c:layout>
              <c:showVal val="1"/>
            </c:dLbl>
            <c:dLbl>
              <c:idx val="10"/>
              <c:layout>
                <c:manualLayout>
                  <c:x val="-1.09125723497314E-16"/>
                  <c:y val="0.0345125107851596"/>
                </c:manualLayout>
              </c:layout>
              <c:showVal val="1"/>
            </c:dLbl>
            <c:showVal val="1"/>
          </c:dLbls>
          <c:xVal>
            <c:numRef>
              <c:f>Sheet1!$K$3:$K$13</c:f>
              <c:numCache>
                <c:formatCode>General</c:formatCode>
                <c:ptCount val="11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  <c:pt idx="5">
                  <c:v>2018.0</c:v>
                </c:pt>
                <c:pt idx="6">
                  <c:v>2019.0</c:v>
                </c:pt>
                <c:pt idx="7">
                  <c:v>2020.0</c:v>
                </c:pt>
                <c:pt idx="8">
                  <c:v>2021.0</c:v>
                </c:pt>
                <c:pt idx="9">
                  <c:v>2022.0</c:v>
                </c:pt>
                <c:pt idx="10">
                  <c:v>2023.0</c:v>
                </c:pt>
              </c:numCache>
            </c:numRef>
          </c:xVal>
          <c:yVal>
            <c:numRef>
              <c:f>Sheet1!$L$3:$L$13</c:f>
              <c:numCache>
                <c:formatCode>_(* #,##0_);_(* \(#,##0\);_(* "-"??_);_(@_)</c:formatCode>
                <c:ptCount val="11"/>
                <c:pt idx="0">
                  <c:v>1.86356699E8</c:v>
                </c:pt>
                <c:pt idx="1">
                  <c:v>1.58109514E8</c:v>
                </c:pt>
                <c:pt idx="2">
                  <c:v>1.68711607E8</c:v>
                </c:pt>
                <c:pt idx="3">
                  <c:v>2.25105727E8</c:v>
                </c:pt>
                <c:pt idx="4">
                  <c:v>1.73945704E8</c:v>
                </c:pt>
                <c:pt idx="5">
                  <c:v>1.314922E8</c:v>
                </c:pt>
                <c:pt idx="6">
                  <c:v>1.29204389E8</c:v>
                </c:pt>
                <c:pt idx="7">
                  <c:v>1.2408635E8</c:v>
                </c:pt>
                <c:pt idx="8">
                  <c:v>1.18141443E8</c:v>
                </c:pt>
                <c:pt idx="9">
                  <c:v>1.10724461E8</c:v>
                </c:pt>
                <c:pt idx="10">
                  <c:v>9.6950915E7</c:v>
                </c:pt>
              </c:numCache>
            </c:numRef>
          </c:yVal>
          <c:smooth val="1"/>
        </c:ser>
        <c:axId val="218531064"/>
        <c:axId val="254895880"/>
      </c:scatterChart>
      <c:valAx>
        <c:axId val="218531064"/>
        <c:scaling>
          <c:orientation val="minMax"/>
          <c:max val="2024.0"/>
          <c:min val="2012.0"/>
        </c:scaling>
        <c:axPos val="b"/>
        <c:numFmt formatCode="@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54895880"/>
        <c:crosses val="autoZero"/>
        <c:crossBetween val="midCat"/>
      </c:valAx>
      <c:valAx>
        <c:axId val="254895880"/>
        <c:scaling>
          <c:orientation val="minMax"/>
          <c:max val="2.6E8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GWh</a:t>
                </a:r>
              </a:p>
            </c:rich>
          </c:tx>
          <c:layout>
            <c:manualLayout>
              <c:xMode val="edge"/>
              <c:yMode val="edge"/>
              <c:x val="0.00515771054933922"/>
              <c:y val="0.650236356348468"/>
            </c:manualLayout>
          </c:layout>
        </c:title>
        <c:numFmt formatCode="_(* #,##0_);_(* \(#,##0\);_(* &quot;-&quot;??_);_(@_)" sourceLinked="1"/>
        <c:tickLblPos val="nextTo"/>
        <c:crossAx val="218531064"/>
        <c:crosses val="autoZero"/>
        <c:crossBetween val="midCat"/>
        <c:dispUnits>
          <c:builtInUnit val="millions"/>
        </c:dispUnits>
      </c:valAx>
      <c:valAx>
        <c:axId val="218266952"/>
        <c:scaling>
          <c:orientation val="minMax"/>
          <c:max val="1.0"/>
        </c:scaling>
        <c:axPos val="r"/>
        <c:numFmt formatCode="0%" sourceLinked="1"/>
        <c:tickLblPos val="nextTo"/>
        <c:crossAx val="236083880"/>
        <c:crosses val="max"/>
        <c:crossBetween val="between"/>
      </c:valAx>
      <c:catAx>
        <c:axId val="236083880"/>
        <c:scaling>
          <c:orientation val="minMax"/>
        </c:scaling>
        <c:delete val="1"/>
        <c:axPos val="b"/>
        <c:numFmt formatCode="General" sourceLinked="1"/>
        <c:tickLblPos val="nextTo"/>
        <c:crossAx val="21826695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0"/>
          <c:y val="0.82325637891595"/>
          <c:w val="0.994721505097005"/>
          <c:h val="0.171391739270557"/>
        </c:manualLayout>
      </c:layout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7F9A1-7B23-471C-AE10-013A90B9F34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2E007-D587-4647-B65C-88C87BAF8996}">
      <dgm:prSet phldrT="[Text]"/>
      <dgm:spPr/>
      <dgm:t>
        <a:bodyPr/>
        <a:lstStyle/>
        <a:p>
          <a:r>
            <a:rPr lang="en-US" dirty="0" smtClean="0"/>
            <a:t>Participating C&amp;S</a:t>
          </a:r>
        </a:p>
        <a:p>
          <a:r>
            <a:rPr lang="en-US" dirty="0" smtClean="0"/>
            <a:t>Accounting</a:t>
          </a:r>
          <a:endParaRPr lang="en-US" dirty="0"/>
        </a:p>
      </dgm:t>
    </dgm:pt>
    <dgm:pt modelId="{85569A46-416A-4ECE-9690-2808BE57F816}" type="parTrans" cxnId="{477AA4C7-2E01-45C2-99B2-CA3D156ED206}">
      <dgm:prSet/>
      <dgm:spPr/>
      <dgm:t>
        <a:bodyPr/>
        <a:lstStyle/>
        <a:p>
          <a:endParaRPr lang="en-US"/>
        </a:p>
      </dgm:t>
    </dgm:pt>
    <dgm:pt modelId="{3826CEBC-FF9B-4FD8-800D-EBDCB88F2955}" type="sibTrans" cxnId="{477AA4C7-2E01-45C2-99B2-CA3D156ED206}">
      <dgm:prSet/>
      <dgm:spPr/>
      <dgm:t>
        <a:bodyPr/>
        <a:lstStyle/>
        <a:p>
          <a:endParaRPr lang="en-US"/>
        </a:p>
      </dgm:t>
    </dgm:pt>
    <dgm:pt modelId="{F71247AD-1E83-4A57-81E9-F04F955D37A9}">
      <dgm:prSet phldrT="[Text]"/>
      <dgm:spPr/>
      <dgm:t>
        <a:bodyPr/>
        <a:lstStyle/>
        <a:p>
          <a:pPr>
            <a:spcAft>
              <a:spcPts val="798"/>
            </a:spcAft>
          </a:pPr>
          <a:r>
            <a:rPr lang="en-US" dirty="0" smtClean="0"/>
            <a:t>Custom Calculations via CEC approved Modeling tools </a:t>
          </a:r>
          <a:endParaRPr lang="en-US" dirty="0"/>
        </a:p>
      </dgm:t>
    </dgm:pt>
    <dgm:pt modelId="{BB7138B9-8BD7-4E8C-95A7-1ABEF83DDBF9}" type="parTrans" cxnId="{B784543A-C212-4773-B712-849D5EF70D6B}">
      <dgm:prSet/>
      <dgm:spPr/>
      <dgm:t>
        <a:bodyPr/>
        <a:lstStyle/>
        <a:p>
          <a:endParaRPr lang="en-US"/>
        </a:p>
      </dgm:t>
    </dgm:pt>
    <dgm:pt modelId="{51EE16DA-C722-4BBB-9DEE-35F840D78AA6}" type="sibTrans" cxnId="{B784543A-C212-4773-B712-849D5EF70D6B}">
      <dgm:prSet/>
      <dgm:spPr/>
      <dgm:t>
        <a:bodyPr/>
        <a:lstStyle/>
        <a:p>
          <a:endParaRPr lang="en-US"/>
        </a:p>
      </dgm:t>
    </dgm:pt>
    <dgm:pt modelId="{1EC0384C-8345-47EA-B7C3-B493A0CD5196}">
      <dgm:prSet phldrT="[Text]"/>
      <dgm:spPr/>
      <dgm:t>
        <a:bodyPr/>
        <a:lstStyle/>
        <a:p>
          <a:pPr>
            <a:spcAft>
              <a:spcPts val="798"/>
            </a:spcAft>
          </a:pPr>
          <a:r>
            <a:rPr lang="en-US" dirty="0" smtClean="0"/>
            <a:t>Savings are calculated based on existing baseline</a:t>
          </a:r>
          <a:endParaRPr lang="en-US" dirty="0"/>
        </a:p>
      </dgm:t>
    </dgm:pt>
    <dgm:pt modelId="{BBDA33B9-BEA8-470B-8162-C19F8F940B0F}" type="parTrans" cxnId="{9941F3EB-9ADE-4C00-B532-03ED7D2E1335}">
      <dgm:prSet/>
      <dgm:spPr/>
      <dgm:t>
        <a:bodyPr/>
        <a:lstStyle/>
        <a:p>
          <a:endParaRPr lang="en-US"/>
        </a:p>
      </dgm:t>
    </dgm:pt>
    <dgm:pt modelId="{23AEE44E-E8E0-4B3E-A862-C46B47186E65}" type="sibTrans" cxnId="{9941F3EB-9ADE-4C00-B532-03ED7D2E1335}">
      <dgm:prSet/>
      <dgm:spPr/>
      <dgm:t>
        <a:bodyPr/>
        <a:lstStyle/>
        <a:p>
          <a:endParaRPr lang="en-US"/>
        </a:p>
      </dgm:t>
    </dgm:pt>
    <dgm:pt modelId="{F6156983-F888-4949-84B0-26F3FB405DAF}">
      <dgm:prSet phldrT="[Text]"/>
      <dgm:spPr/>
      <dgm:t>
        <a:bodyPr/>
        <a:lstStyle/>
        <a:p>
          <a:r>
            <a:rPr lang="en-US" dirty="0" smtClean="0"/>
            <a:t>Non-Participating C&amp;S</a:t>
          </a:r>
        </a:p>
        <a:p>
          <a:r>
            <a:rPr lang="en-US" dirty="0" smtClean="0"/>
            <a:t>Accounting</a:t>
          </a:r>
          <a:endParaRPr lang="en-US" dirty="0"/>
        </a:p>
      </dgm:t>
    </dgm:pt>
    <dgm:pt modelId="{69F60F9F-92B1-4AF8-91C3-049DAD689C93}" type="parTrans" cxnId="{4AD3A67D-67C6-4EFE-82C3-83F8B0E99071}">
      <dgm:prSet/>
      <dgm:spPr/>
      <dgm:t>
        <a:bodyPr/>
        <a:lstStyle/>
        <a:p>
          <a:endParaRPr lang="en-US"/>
        </a:p>
      </dgm:t>
    </dgm:pt>
    <dgm:pt modelId="{631EE1E6-6496-4286-9933-34D36E329D62}" type="sibTrans" cxnId="{4AD3A67D-67C6-4EFE-82C3-83F8B0E99071}">
      <dgm:prSet/>
      <dgm:spPr/>
      <dgm:t>
        <a:bodyPr/>
        <a:lstStyle/>
        <a:p>
          <a:endParaRPr lang="en-US"/>
        </a:p>
      </dgm:t>
    </dgm:pt>
    <dgm:pt modelId="{ABF73138-67DC-4FD9-B95B-78DB4AD9E5F5}">
      <dgm:prSet phldrT="[Text]"/>
      <dgm:spPr/>
      <dgm:t>
        <a:bodyPr/>
        <a:lstStyle/>
        <a:p>
          <a:pPr>
            <a:spcAft>
              <a:spcPts val="798"/>
            </a:spcAft>
          </a:pPr>
          <a:r>
            <a:rPr lang="en-US" dirty="0" smtClean="0"/>
            <a:t>Use High Level C&amp;S calculation methodology adopted by CA IOUs</a:t>
          </a:r>
          <a:endParaRPr lang="en-US" dirty="0"/>
        </a:p>
      </dgm:t>
    </dgm:pt>
    <dgm:pt modelId="{DC66655D-2609-4C16-9B44-32883B2C6371}" type="parTrans" cxnId="{A48C4526-A98B-4B6E-9DD4-27AC704BF390}">
      <dgm:prSet/>
      <dgm:spPr/>
      <dgm:t>
        <a:bodyPr/>
        <a:lstStyle/>
        <a:p>
          <a:endParaRPr lang="en-US"/>
        </a:p>
      </dgm:t>
    </dgm:pt>
    <dgm:pt modelId="{4DE07111-A92D-407E-B7CA-D74B0DF14137}" type="sibTrans" cxnId="{A48C4526-A98B-4B6E-9DD4-27AC704BF390}">
      <dgm:prSet/>
      <dgm:spPr/>
      <dgm:t>
        <a:bodyPr/>
        <a:lstStyle/>
        <a:p>
          <a:endParaRPr lang="en-US"/>
        </a:p>
      </dgm:t>
    </dgm:pt>
    <dgm:pt modelId="{B69BB71B-F724-454D-8C38-EE7073D32A88}">
      <dgm:prSet phldrT="[Text]"/>
      <dgm:spPr/>
      <dgm:t>
        <a:bodyPr/>
        <a:lstStyle/>
        <a:p>
          <a:pPr>
            <a:spcAft>
              <a:spcPts val="798"/>
            </a:spcAft>
          </a:pPr>
          <a:r>
            <a:rPr lang="en-US" dirty="0" smtClean="0"/>
            <a:t>Track non-participating customer development projects through local building departments throughout service territory</a:t>
          </a:r>
          <a:endParaRPr lang="en-US" dirty="0"/>
        </a:p>
      </dgm:t>
    </dgm:pt>
    <dgm:pt modelId="{FE5D4A83-7DEC-4E37-91D1-9AD376909B53}" type="parTrans" cxnId="{C1378FDD-8828-49A4-93AC-E8BD08E9AEBC}">
      <dgm:prSet/>
      <dgm:spPr/>
      <dgm:t>
        <a:bodyPr/>
        <a:lstStyle/>
        <a:p>
          <a:endParaRPr lang="en-US"/>
        </a:p>
      </dgm:t>
    </dgm:pt>
    <dgm:pt modelId="{69B05B29-66A3-41E5-95DB-900AA80E5296}" type="sibTrans" cxnId="{C1378FDD-8828-49A4-93AC-E8BD08E9AEBC}">
      <dgm:prSet/>
      <dgm:spPr/>
      <dgm:t>
        <a:bodyPr/>
        <a:lstStyle/>
        <a:p>
          <a:endParaRPr lang="en-US"/>
        </a:p>
      </dgm:t>
    </dgm:pt>
    <dgm:pt modelId="{651D48DC-9CA7-4C1E-9DF1-B111207DFEB5}">
      <dgm:prSet phldrT="[Text]"/>
      <dgm:spPr/>
      <dgm:t>
        <a:bodyPr/>
        <a:lstStyle/>
        <a:p>
          <a:pPr>
            <a:spcAft>
              <a:spcPts val="798"/>
            </a:spcAft>
          </a:pPr>
          <a:r>
            <a:rPr lang="en-US" dirty="0" smtClean="0"/>
            <a:t>C&amp;S and  above code savings are tracked and separated in engineering evaluations</a:t>
          </a:r>
          <a:endParaRPr lang="en-US" dirty="0"/>
        </a:p>
      </dgm:t>
    </dgm:pt>
    <dgm:pt modelId="{F20C55FD-DACD-4165-A7AB-02E0168AEEC3}" type="parTrans" cxnId="{6840BC87-C60B-418D-9EE5-3A174C33E781}">
      <dgm:prSet/>
      <dgm:spPr/>
      <dgm:t>
        <a:bodyPr/>
        <a:lstStyle/>
        <a:p>
          <a:endParaRPr lang="en-US"/>
        </a:p>
      </dgm:t>
    </dgm:pt>
    <dgm:pt modelId="{429E40A6-C561-43DA-BE2E-9C68745E3F43}" type="sibTrans" cxnId="{6840BC87-C60B-418D-9EE5-3A174C33E781}">
      <dgm:prSet/>
      <dgm:spPr/>
      <dgm:t>
        <a:bodyPr/>
        <a:lstStyle/>
        <a:p>
          <a:endParaRPr lang="en-US"/>
        </a:p>
      </dgm:t>
    </dgm:pt>
    <dgm:pt modelId="{745075E9-EA1A-404A-B935-453B99F13517}" type="pres">
      <dgm:prSet presAssocID="{7387F9A1-7B23-471C-AE10-013A90B9F34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FAF36C-B274-49E7-962B-700608A84A20}" type="pres">
      <dgm:prSet presAssocID="{7387F9A1-7B23-471C-AE10-013A90B9F34C}" presName="cycle" presStyleCnt="0"/>
      <dgm:spPr/>
    </dgm:pt>
    <dgm:pt modelId="{430DB672-F33F-4071-AEB1-0E0407AC0BEF}" type="pres">
      <dgm:prSet presAssocID="{7387F9A1-7B23-471C-AE10-013A90B9F34C}" presName="centerShape" presStyleCnt="0"/>
      <dgm:spPr/>
    </dgm:pt>
    <dgm:pt modelId="{F9578534-22B3-45AE-8290-B09DD51BCD0B}" type="pres">
      <dgm:prSet presAssocID="{7387F9A1-7B23-471C-AE10-013A90B9F34C}" presName="connSite" presStyleLbl="node1" presStyleIdx="0" presStyleCnt="3"/>
      <dgm:spPr/>
    </dgm:pt>
    <dgm:pt modelId="{49C292D2-2703-4B99-B244-34A292403CAC}" type="pres">
      <dgm:prSet presAssocID="{7387F9A1-7B23-471C-AE10-013A90B9F34C}" presName="visible" presStyleLbl="node1" presStyleIdx="0" presStyleCnt="3"/>
      <dgm:spPr/>
    </dgm:pt>
    <dgm:pt modelId="{FBD3CBD1-A416-4503-B708-C271E0647B07}" type="pres">
      <dgm:prSet presAssocID="{85569A46-416A-4ECE-9690-2808BE57F816}" presName="Name25" presStyleLbl="parChTrans1D1" presStyleIdx="0" presStyleCnt="2"/>
      <dgm:spPr/>
      <dgm:t>
        <a:bodyPr/>
        <a:lstStyle/>
        <a:p>
          <a:endParaRPr lang="en-US"/>
        </a:p>
      </dgm:t>
    </dgm:pt>
    <dgm:pt modelId="{D8840C26-3F06-4293-959B-565C2A436107}" type="pres">
      <dgm:prSet presAssocID="{EAC2E007-D587-4647-B65C-88C87BAF8996}" presName="node" presStyleCnt="0"/>
      <dgm:spPr/>
    </dgm:pt>
    <dgm:pt modelId="{D9CCFE14-3A05-45C9-AA48-AE87E7643645}" type="pres">
      <dgm:prSet presAssocID="{EAC2E007-D587-4647-B65C-88C87BAF8996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3B641-217D-4ECD-B6A8-DDA7321D4F1F}" type="pres">
      <dgm:prSet presAssocID="{EAC2E007-D587-4647-B65C-88C87BAF8996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0EF18-75BB-4BE0-902D-E625679597EA}" type="pres">
      <dgm:prSet presAssocID="{69F60F9F-92B1-4AF8-91C3-049DAD689C93}" presName="Name25" presStyleLbl="parChTrans1D1" presStyleIdx="1" presStyleCnt="2"/>
      <dgm:spPr/>
      <dgm:t>
        <a:bodyPr/>
        <a:lstStyle/>
        <a:p>
          <a:endParaRPr lang="en-US"/>
        </a:p>
      </dgm:t>
    </dgm:pt>
    <dgm:pt modelId="{26B84A36-7FD6-4CBE-90EC-81286B3B4A3F}" type="pres">
      <dgm:prSet presAssocID="{F6156983-F888-4949-84B0-26F3FB405DAF}" presName="node" presStyleCnt="0"/>
      <dgm:spPr/>
    </dgm:pt>
    <dgm:pt modelId="{47F2C068-E20C-4187-994F-E6C07600F68C}" type="pres">
      <dgm:prSet presAssocID="{F6156983-F888-4949-84B0-26F3FB405DAF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5C519-CE31-4489-9B71-A01F1691DBFE}" type="pres">
      <dgm:prSet presAssocID="{F6156983-F888-4949-84B0-26F3FB405DAF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7BBEC9-8C17-4A7E-A479-3BA59F491CBE}" type="presOf" srcId="{7387F9A1-7B23-471C-AE10-013A90B9F34C}" destId="{745075E9-EA1A-404A-B935-453B99F13517}" srcOrd="0" destOrd="0" presId="urn:microsoft.com/office/officeart/2005/8/layout/radial2"/>
    <dgm:cxn modelId="{4AD3A67D-67C6-4EFE-82C3-83F8B0E99071}" srcId="{7387F9A1-7B23-471C-AE10-013A90B9F34C}" destId="{F6156983-F888-4949-84B0-26F3FB405DAF}" srcOrd="1" destOrd="0" parTransId="{69F60F9F-92B1-4AF8-91C3-049DAD689C93}" sibTransId="{631EE1E6-6496-4286-9933-34D36E329D62}"/>
    <dgm:cxn modelId="{477AA4C7-2E01-45C2-99B2-CA3D156ED206}" srcId="{7387F9A1-7B23-471C-AE10-013A90B9F34C}" destId="{EAC2E007-D587-4647-B65C-88C87BAF8996}" srcOrd="0" destOrd="0" parTransId="{85569A46-416A-4ECE-9690-2808BE57F816}" sibTransId="{3826CEBC-FF9B-4FD8-800D-EBDCB88F2955}"/>
    <dgm:cxn modelId="{BBF897E2-4228-4DBB-B2C8-261BC2628784}" type="presOf" srcId="{1EC0384C-8345-47EA-B7C3-B493A0CD5196}" destId="{4E63B641-217D-4ECD-B6A8-DDA7321D4F1F}" srcOrd="0" destOrd="1" presId="urn:microsoft.com/office/officeart/2005/8/layout/radial2"/>
    <dgm:cxn modelId="{A48C4526-A98B-4B6E-9DD4-27AC704BF390}" srcId="{F6156983-F888-4949-84B0-26F3FB405DAF}" destId="{ABF73138-67DC-4FD9-B95B-78DB4AD9E5F5}" srcOrd="0" destOrd="0" parTransId="{DC66655D-2609-4C16-9B44-32883B2C6371}" sibTransId="{4DE07111-A92D-407E-B7CA-D74B0DF14137}"/>
    <dgm:cxn modelId="{9941F3EB-9ADE-4C00-B532-03ED7D2E1335}" srcId="{EAC2E007-D587-4647-B65C-88C87BAF8996}" destId="{1EC0384C-8345-47EA-B7C3-B493A0CD5196}" srcOrd="1" destOrd="0" parTransId="{BBDA33B9-BEA8-470B-8162-C19F8F940B0F}" sibTransId="{23AEE44E-E8E0-4B3E-A862-C46B47186E65}"/>
    <dgm:cxn modelId="{B784543A-C212-4773-B712-849D5EF70D6B}" srcId="{EAC2E007-D587-4647-B65C-88C87BAF8996}" destId="{F71247AD-1E83-4A57-81E9-F04F955D37A9}" srcOrd="0" destOrd="0" parTransId="{BB7138B9-8BD7-4E8C-95A7-1ABEF83DDBF9}" sibTransId="{51EE16DA-C722-4BBB-9DEE-35F840D78AA6}"/>
    <dgm:cxn modelId="{CBBE6ACA-29D6-4E9A-B53F-F348C0ADE3DE}" type="presOf" srcId="{EAC2E007-D587-4647-B65C-88C87BAF8996}" destId="{D9CCFE14-3A05-45C9-AA48-AE87E7643645}" srcOrd="0" destOrd="0" presId="urn:microsoft.com/office/officeart/2005/8/layout/radial2"/>
    <dgm:cxn modelId="{038F85A6-DCA8-4B24-A915-CCE91E29CE64}" type="presOf" srcId="{69F60F9F-92B1-4AF8-91C3-049DAD689C93}" destId="{FED0EF18-75BB-4BE0-902D-E625679597EA}" srcOrd="0" destOrd="0" presId="urn:microsoft.com/office/officeart/2005/8/layout/radial2"/>
    <dgm:cxn modelId="{038F83BD-5B0E-461A-B88F-C988C5CAF112}" type="presOf" srcId="{651D48DC-9CA7-4C1E-9DF1-B111207DFEB5}" destId="{4E63B641-217D-4ECD-B6A8-DDA7321D4F1F}" srcOrd="0" destOrd="2" presId="urn:microsoft.com/office/officeart/2005/8/layout/radial2"/>
    <dgm:cxn modelId="{8F4D8302-C25E-4CB1-B381-AABDB8E86C04}" type="presOf" srcId="{B69BB71B-F724-454D-8C38-EE7073D32A88}" destId="{3D45C519-CE31-4489-9B71-A01F1691DBFE}" srcOrd="0" destOrd="1" presId="urn:microsoft.com/office/officeart/2005/8/layout/radial2"/>
    <dgm:cxn modelId="{54B83159-4E9A-485B-8584-3EC04D86016A}" type="presOf" srcId="{85569A46-416A-4ECE-9690-2808BE57F816}" destId="{FBD3CBD1-A416-4503-B708-C271E0647B07}" srcOrd="0" destOrd="0" presId="urn:microsoft.com/office/officeart/2005/8/layout/radial2"/>
    <dgm:cxn modelId="{C1378FDD-8828-49A4-93AC-E8BD08E9AEBC}" srcId="{F6156983-F888-4949-84B0-26F3FB405DAF}" destId="{B69BB71B-F724-454D-8C38-EE7073D32A88}" srcOrd="1" destOrd="0" parTransId="{FE5D4A83-7DEC-4E37-91D1-9AD376909B53}" sibTransId="{69B05B29-66A3-41E5-95DB-900AA80E5296}"/>
    <dgm:cxn modelId="{6840BC87-C60B-418D-9EE5-3A174C33E781}" srcId="{EAC2E007-D587-4647-B65C-88C87BAF8996}" destId="{651D48DC-9CA7-4C1E-9DF1-B111207DFEB5}" srcOrd="2" destOrd="0" parTransId="{F20C55FD-DACD-4165-A7AB-02E0168AEEC3}" sibTransId="{429E40A6-C561-43DA-BE2E-9C68745E3F43}"/>
    <dgm:cxn modelId="{64AC14DF-9E35-4615-98B6-A37DB29F0DD7}" type="presOf" srcId="{F6156983-F888-4949-84B0-26F3FB405DAF}" destId="{47F2C068-E20C-4187-994F-E6C07600F68C}" srcOrd="0" destOrd="0" presId="urn:microsoft.com/office/officeart/2005/8/layout/radial2"/>
    <dgm:cxn modelId="{C0A279B1-4506-4383-80BC-4C00FFB21A82}" type="presOf" srcId="{F71247AD-1E83-4A57-81E9-F04F955D37A9}" destId="{4E63B641-217D-4ECD-B6A8-DDA7321D4F1F}" srcOrd="0" destOrd="0" presId="urn:microsoft.com/office/officeart/2005/8/layout/radial2"/>
    <dgm:cxn modelId="{6BF153D2-2876-4499-B046-70939EC625E9}" type="presOf" srcId="{ABF73138-67DC-4FD9-B95B-78DB4AD9E5F5}" destId="{3D45C519-CE31-4489-9B71-A01F1691DBFE}" srcOrd="0" destOrd="0" presId="urn:microsoft.com/office/officeart/2005/8/layout/radial2"/>
    <dgm:cxn modelId="{7055303E-3578-459B-8491-8514ECEC3AED}" type="presParOf" srcId="{745075E9-EA1A-404A-B935-453B99F13517}" destId="{B2FAF36C-B274-49E7-962B-700608A84A20}" srcOrd="0" destOrd="0" presId="urn:microsoft.com/office/officeart/2005/8/layout/radial2"/>
    <dgm:cxn modelId="{C9A64924-B55D-4F60-8FE2-81CE95BE82DE}" type="presParOf" srcId="{B2FAF36C-B274-49E7-962B-700608A84A20}" destId="{430DB672-F33F-4071-AEB1-0E0407AC0BEF}" srcOrd="0" destOrd="0" presId="urn:microsoft.com/office/officeart/2005/8/layout/radial2"/>
    <dgm:cxn modelId="{F06DF0C3-9D0A-4D26-AD82-29BC65542E52}" type="presParOf" srcId="{430DB672-F33F-4071-AEB1-0E0407AC0BEF}" destId="{F9578534-22B3-45AE-8290-B09DD51BCD0B}" srcOrd="0" destOrd="0" presId="urn:microsoft.com/office/officeart/2005/8/layout/radial2"/>
    <dgm:cxn modelId="{6C6BBD2E-DE1C-4045-A863-8A0E32A018CE}" type="presParOf" srcId="{430DB672-F33F-4071-AEB1-0E0407AC0BEF}" destId="{49C292D2-2703-4B99-B244-34A292403CAC}" srcOrd="1" destOrd="0" presId="urn:microsoft.com/office/officeart/2005/8/layout/radial2"/>
    <dgm:cxn modelId="{703832CB-0DBC-40CA-9478-7EA8702CF4F9}" type="presParOf" srcId="{B2FAF36C-B274-49E7-962B-700608A84A20}" destId="{FBD3CBD1-A416-4503-B708-C271E0647B07}" srcOrd="1" destOrd="0" presId="urn:microsoft.com/office/officeart/2005/8/layout/radial2"/>
    <dgm:cxn modelId="{0A2D6F38-8D8D-48F0-9CDE-412D6EC2649E}" type="presParOf" srcId="{B2FAF36C-B274-49E7-962B-700608A84A20}" destId="{D8840C26-3F06-4293-959B-565C2A436107}" srcOrd="2" destOrd="0" presId="urn:microsoft.com/office/officeart/2005/8/layout/radial2"/>
    <dgm:cxn modelId="{3102CC9E-DA0E-477F-9F4F-2085F96F2464}" type="presParOf" srcId="{D8840C26-3F06-4293-959B-565C2A436107}" destId="{D9CCFE14-3A05-45C9-AA48-AE87E7643645}" srcOrd="0" destOrd="0" presId="urn:microsoft.com/office/officeart/2005/8/layout/radial2"/>
    <dgm:cxn modelId="{97125D09-A909-47B5-9CA3-BA55954369FF}" type="presParOf" srcId="{D8840C26-3F06-4293-959B-565C2A436107}" destId="{4E63B641-217D-4ECD-B6A8-DDA7321D4F1F}" srcOrd="1" destOrd="0" presId="urn:microsoft.com/office/officeart/2005/8/layout/radial2"/>
    <dgm:cxn modelId="{8CD75F6F-6402-4CA2-B06D-D0AAF256DD97}" type="presParOf" srcId="{B2FAF36C-B274-49E7-962B-700608A84A20}" destId="{FED0EF18-75BB-4BE0-902D-E625679597EA}" srcOrd="3" destOrd="0" presId="urn:microsoft.com/office/officeart/2005/8/layout/radial2"/>
    <dgm:cxn modelId="{F8053A3B-0720-40F5-86E0-DF982901E77C}" type="presParOf" srcId="{B2FAF36C-B274-49E7-962B-700608A84A20}" destId="{26B84A36-7FD6-4CBE-90EC-81286B3B4A3F}" srcOrd="4" destOrd="0" presId="urn:microsoft.com/office/officeart/2005/8/layout/radial2"/>
    <dgm:cxn modelId="{092FAED5-D6BD-443B-B341-E4BE867373B0}" type="presParOf" srcId="{26B84A36-7FD6-4CBE-90EC-81286B3B4A3F}" destId="{47F2C068-E20C-4187-994F-E6C07600F68C}" srcOrd="0" destOrd="0" presId="urn:microsoft.com/office/officeart/2005/8/layout/radial2"/>
    <dgm:cxn modelId="{AB2DD711-C7AB-4B97-A5A5-53D635B3BBC3}" type="presParOf" srcId="{26B84A36-7FD6-4CBE-90EC-81286B3B4A3F}" destId="{3D45C519-CE31-4489-9B71-A01F1691DBF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6F76A-1604-4DF6-B5D5-ECC4CF6BE03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9AE3C79E-F15A-4DCA-A72A-D9AB7B6BAAE0}">
      <dgm:prSet phldrT="[Text]"/>
      <dgm:spPr/>
      <dgm:t>
        <a:bodyPr/>
        <a:lstStyle/>
        <a:p>
          <a:r>
            <a:rPr lang="en-US" dirty="0" smtClean="0"/>
            <a:t>Participating Customer  C&amp;S Savings</a:t>
          </a:r>
          <a:endParaRPr lang="en-US" dirty="0"/>
        </a:p>
      </dgm:t>
    </dgm:pt>
    <dgm:pt modelId="{B7D317A5-7464-45B9-8FEE-49ED3402776F}" type="parTrans" cxnId="{1B6D8AB6-280A-486B-9575-96CB39A5ECDF}">
      <dgm:prSet/>
      <dgm:spPr/>
      <dgm:t>
        <a:bodyPr/>
        <a:lstStyle/>
        <a:p>
          <a:endParaRPr lang="en-US"/>
        </a:p>
      </dgm:t>
    </dgm:pt>
    <dgm:pt modelId="{BE7DA3F6-3964-48D3-8ED3-8A0456526EBB}" type="sibTrans" cxnId="{1B6D8AB6-280A-486B-9575-96CB39A5ECDF}">
      <dgm:prSet/>
      <dgm:spPr/>
      <dgm:t>
        <a:bodyPr/>
        <a:lstStyle/>
        <a:p>
          <a:endParaRPr lang="en-US"/>
        </a:p>
      </dgm:t>
    </dgm:pt>
    <dgm:pt modelId="{9E31E2E2-1D64-4835-8958-65EE15AB3D0A}">
      <dgm:prSet phldrT="[Text]"/>
      <dgm:spPr/>
      <dgm:t>
        <a:bodyPr/>
        <a:lstStyle/>
        <a:p>
          <a:r>
            <a:rPr lang="en-US" dirty="0" smtClean="0"/>
            <a:t>Non-Participating Customer  C&amp;S Savings</a:t>
          </a:r>
          <a:endParaRPr lang="en-US" dirty="0"/>
        </a:p>
      </dgm:t>
    </dgm:pt>
    <dgm:pt modelId="{78AAF73D-F4F8-43DC-82A9-784B23086F9B}" type="parTrans" cxnId="{826B6556-EABD-4C73-B03E-48C822774076}">
      <dgm:prSet/>
      <dgm:spPr/>
      <dgm:t>
        <a:bodyPr/>
        <a:lstStyle/>
        <a:p>
          <a:endParaRPr lang="en-US"/>
        </a:p>
      </dgm:t>
    </dgm:pt>
    <dgm:pt modelId="{86CE2BAD-4D47-4EB4-8F86-C2545282C205}" type="sibTrans" cxnId="{826B6556-EABD-4C73-B03E-48C822774076}">
      <dgm:prSet/>
      <dgm:spPr/>
      <dgm:t>
        <a:bodyPr/>
        <a:lstStyle/>
        <a:p>
          <a:endParaRPr lang="en-US"/>
        </a:p>
      </dgm:t>
    </dgm:pt>
    <dgm:pt modelId="{CD9BC3AD-7EF5-4ABA-AC54-E85F3F93AF51}">
      <dgm:prSet phldrT="[Text]"/>
      <dgm:spPr/>
      <dgm:t>
        <a:bodyPr/>
        <a:lstStyle/>
        <a:p>
          <a:r>
            <a:rPr lang="en-US" dirty="0" smtClean="0"/>
            <a:t>Portfolio C&amp;S Savings</a:t>
          </a:r>
          <a:endParaRPr lang="en-US" dirty="0"/>
        </a:p>
      </dgm:t>
    </dgm:pt>
    <dgm:pt modelId="{AEEFC952-8DAC-4422-ADA7-C4E325BA40DC}" type="parTrans" cxnId="{7F62B343-00F6-4215-838B-B0616E95E695}">
      <dgm:prSet/>
      <dgm:spPr/>
      <dgm:t>
        <a:bodyPr/>
        <a:lstStyle/>
        <a:p>
          <a:endParaRPr lang="en-US"/>
        </a:p>
      </dgm:t>
    </dgm:pt>
    <dgm:pt modelId="{A647BAE4-15E8-4594-8595-1EE3C6631128}" type="sibTrans" cxnId="{7F62B343-00F6-4215-838B-B0616E95E695}">
      <dgm:prSet/>
      <dgm:spPr/>
      <dgm:t>
        <a:bodyPr/>
        <a:lstStyle/>
        <a:p>
          <a:endParaRPr lang="en-US"/>
        </a:p>
      </dgm:t>
    </dgm:pt>
    <dgm:pt modelId="{B88403DF-2861-4A2E-B7A0-8880E2DAD3B8}" type="pres">
      <dgm:prSet presAssocID="{8676F76A-1604-4DF6-B5D5-ECC4CF6BE030}" presName="Name0" presStyleCnt="0">
        <dgm:presLayoutVars>
          <dgm:dir/>
          <dgm:resizeHandles val="exact"/>
        </dgm:presLayoutVars>
      </dgm:prSet>
      <dgm:spPr/>
    </dgm:pt>
    <dgm:pt modelId="{F4746A3B-5FBC-42A2-B0CA-97E129C32753}" type="pres">
      <dgm:prSet presAssocID="{8676F76A-1604-4DF6-B5D5-ECC4CF6BE030}" presName="vNodes" presStyleCnt="0"/>
      <dgm:spPr/>
    </dgm:pt>
    <dgm:pt modelId="{AD5CF8E3-390D-4022-B489-BA7A3A6A56CE}" type="pres">
      <dgm:prSet presAssocID="{9AE3C79E-F15A-4DCA-A72A-D9AB7B6BAAE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E7F3E-D4B5-4DDE-BF39-1B725FB3EBC4}" type="pres">
      <dgm:prSet presAssocID="{BE7DA3F6-3964-48D3-8ED3-8A0456526EBB}" presName="spacerT" presStyleCnt="0"/>
      <dgm:spPr/>
    </dgm:pt>
    <dgm:pt modelId="{9CC952AC-AB88-41B8-933E-75C3EA3D135D}" type="pres">
      <dgm:prSet presAssocID="{BE7DA3F6-3964-48D3-8ED3-8A0456526EB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1A9D890-4984-47ED-900B-DA4AACCB54DF}" type="pres">
      <dgm:prSet presAssocID="{BE7DA3F6-3964-48D3-8ED3-8A0456526EBB}" presName="spacerB" presStyleCnt="0"/>
      <dgm:spPr/>
    </dgm:pt>
    <dgm:pt modelId="{E0F1589C-CE0D-45FD-85ED-D6CCEB7435F1}" type="pres">
      <dgm:prSet presAssocID="{9E31E2E2-1D64-4835-8958-65EE15AB3D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C02F-FBE0-4025-822F-3B5596AD54B9}" type="pres">
      <dgm:prSet presAssocID="{8676F76A-1604-4DF6-B5D5-ECC4CF6BE03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30F2FD11-B62B-49C6-992C-3B68E8F716F4}" type="pres">
      <dgm:prSet presAssocID="{8676F76A-1604-4DF6-B5D5-ECC4CF6BE03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DD06A87-D69E-49AA-BD6F-96A33F7B5C0F}" type="pres">
      <dgm:prSet presAssocID="{8676F76A-1604-4DF6-B5D5-ECC4CF6BE03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6EA86-8237-46AB-86F3-884FDDA24FD0}" type="presOf" srcId="{9AE3C79E-F15A-4DCA-A72A-D9AB7B6BAAE0}" destId="{AD5CF8E3-390D-4022-B489-BA7A3A6A56CE}" srcOrd="0" destOrd="0" presId="urn:microsoft.com/office/officeart/2005/8/layout/equation2"/>
    <dgm:cxn modelId="{1B6D8AB6-280A-486B-9575-96CB39A5ECDF}" srcId="{8676F76A-1604-4DF6-B5D5-ECC4CF6BE030}" destId="{9AE3C79E-F15A-4DCA-A72A-D9AB7B6BAAE0}" srcOrd="0" destOrd="0" parTransId="{B7D317A5-7464-45B9-8FEE-49ED3402776F}" sibTransId="{BE7DA3F6-3964-48D3-8ED3-8A0456526EBB}"/>
    <dgm:cxn modelId="{826B6556-EABD-4C73-B03E-48C822774076}" srcId="{8676F76A-1604-4DF6-B5D5-ECC4CF6BE030}" destId="{9E31E2E2-1D64-4835-8958-65EE15AB3D0A}" srcOrd="1" destOrd="0" parTransId="{78AAF73D-F4F8-43DC-82A9-784B23086F9B}" sibTransId="{86CE2BAD-4D47-4EB4-8F86-C2545282C205}"/>
    <dgm:cxn modelId="{F5AB2124-7E9C-4B54-93D8-DF9B5EED5EF3}" type="presOf" srcId="{86CE2BAD-4D47-4EB4-8F86-C2545282C205}" destId="{30F2FD11-B62B-49C6-992C-3B68E8F716F4}" srcOrd="1" destOrd="0" presId="urn:microsoft.com/office/officeart/2005/8/layout/equation2"/>
    <dgm:cxn modelId="{E4CB7154-E0BA-429B-A3E3-7B9BEDA7063F}" type="presOf" srcId="{8676F76A-1604-4DF6-B5D5-ECC4CF6BE030}" destId="{B88403DF-2861-4A2E-B7A0-8880E2DAD3B8}" srcOrd="0" destOrd="0" presId="urn:microsoft.com/office/officeart/2005/8/layout/equation2"/>
    <dgm:cxn modelId="{77655E77-20F4-4A3D-99D8-E2417DA10795}" type="presOf" srcId="{BE7DA3F6-3964-48D3-8ED3-8A0456526EBB}" destId="{9CC952AC-AB88-41B8-933E-75C3EA3D135D}" srcOrd="0" destOrd="0" presId="urn:microsoft.com/office/officeart/2005/8/layout/equation2"/>
    <dgm:cxn modelId="{7F62B343-00F6-4215-838B-B0616E95E695}" srcId="{8676F76A-1604-4DF6-B5D5-ECC4CF6BE030}" destId="{CD9BC3AD-7EF5-4ABA-AC54-E85F3F93AF51}" srcOrd="2" destOrd="0" parTransId="{AEEFC952-8DAC-4422-ADA7-C4E325BA40DC}" sibTransId="{A647BAE4-15E8-4594-8595-1EE3C6631128}"/>
    <dgm:cxn modelId="{9448A5BE-2300-4C36-8F9F-9FFBAEF34D95}" type="presOf" srcId="{CD9BC3AD-7EF5-4ABA-AC54-E85F3F93AF51}" destId="{4DD06A87-D69E-49AA-BD6F-96A33F7B5C0F}" srcOrd="0" destOrd="0" presId="urn:microsoft.com/office/officeart/2005/8/layout/equation2"/>
    <dgm:cxn modelId="{51222D3A-D1A7-42A3-9AAF-E18C4B4D47A8}" type="presOf" srcId="{86CE2BAD-4D47-4EB4-8F86-C2545282C205}" destId="{14C2C02F-FBE0-4025-822F-3B5596AD54B9}" srcOrd="0" destOrd="0" presId="urn:microsoft.com/office/officeart/2005/8/layout/equation2"/>
    <dgm:cxn modelId="{BA150009-C419-45D2-BBE2-10E87C42AAFE}" type="presOf" srcId="{9E31E2E2-1D64-4835-8958-65EE15AB3D0A}" destId="{E0F1589C-CE0D-45FD-85ED-D6CCEB7435F1}" srcOrd="0" destOrd="0" presId="urn:microsoft.com/office/officeart/2005/8/layout/equation2"/>
    <dgm:cxn modelId="{84DCB872-C8D8-483E-B412-5C13A179C11C}" type="presParOf" srcId="{B88403DF-2861-4A2E-B7A0-8880E2DAD3B8}" destId="{F4746A3B-5FBC-42A2-B0CA-97E129C32753}" srcOrd="0" destOrd="0" presId="urn:microsoft.com/office/officeart/2005/8/layout/equation2"/>
    <dgm:cxn modelId="{00839CD3-1AD5-4425-AB6B-1B5170618AA4}" type="presParOf" srcId="{F4746A3B-5FBC-42A2-B0CA-97E129C32753}" destId="{AD5CF8E3-390D-4022-B489-BA7A3A6A56CE}" srcOrd="0" destOrd="0" presId="urn:microsoft.com/office/officeart/2005/8/layout/equation2"/>
    <dgm:cxn modelId="{8E61FF4F-40D0-4D42-B454-4623C3491454}" type="presParOf" srcId="{F4746A3B-5FBC-42A2-B0CA-97E129C32753}" destId="{10CE7F3E-D4B5-4DDE-BF39-1B725FB3EBC4}" srcOrd="1" destOrd="0" presId="urn:microsoft.com/office/officeart/2005/8/layout/equation2"/>
    <dgm:cxn modelId="{57C67D2A-0153-409E-92C6-2757E2651139}" type="presParOf" srcId="{F4746A3B-5FBC-42A2-B0CA-97E129C32753}" destId="{9CC952AC-AB88-41B8-933E-75C3EA3D135D}" srcOrd="2" destOrd="0" presId="urn:microsoft.com/office/officeart/2005/8/layout/equation2"/>
    <dgm:cxn modelId="{304CAD56-9575-4453-8510-56B646232DD9}" type="presParOf" srcId="{F4746A3B-5FBC-42A2-B0CA-97E129C32753}" destId="{D1A9D890-4984-47ED-900B-DA4AACCB54DF}" srcOrd="3" destOrd="0" presId="urn:microsoft.com/office/officeart/2005/8/layout/equation2"/>
    <dgm:cxn modelId="{56C21D3A-3E90-4BCE-8044-73FF59245AF0}" type="presParOf" srcId="{F4746A3B-5FBC-42A2-B0CA-97E129C32753}" destId="{E0F1589C-CE0D-45FD-85ED-D6CCEB7435F1}" srcOrd="4" destOrd="0" presId="urn:microsoft.com/office/officeart/2005/8/layout/equation2"/>
    <dgm:cxn modelId="{85AF3C24-7675-4FD1-90B1-9DC2584277FE}" type="presParOf" srcId="{B88403DF-2861-4A2E-B7A0-8880E2DAD3B8}" destId="{14C2C02F-FBE0-4025-822F-3B5596AD54B9}" srcOrd="1" destOrd="0" presId="urn:microsoft.com/office/officeart/2005/8/layout/equation2"/>
    <dgm:cxn modelId="{B760CC8E-9E3D-4890-91B4-64CDE5FC57C2}" type="presParOf" srcId="{14C2C02F-FBE0-4025-822F-3B5596AD54B9}" destId="{30F2FD11-B62B-49C6-992C-3B68E8F716F4}" srcOrd="0" destOrd="0" presId="urn:microsoft.com/office/officeart/2005/8/layout/equation2"/>
    <dgm:cxn modelId="{21D37F9A-B2B0-4678-B7AE-0F90759E82EA}" type="presParOf" srcId="{B88403DF-2861-4A2E-B7A0-8880E2DAD3B8}" destId="{4DD06A87-D69E-49AA-BD6F-96A33F7B5C0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CE2805-09A3-453A-B2B1-D42052DC172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BA8F38-870F-4D45-849E-F7AC008FA7C6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C&amp;S Savings</a:t>
          </a:r>
          <a:endParaRPr lang="en-US" dirty="0">
            <a:latin typeface="Arial"/>
            <a:cs typeface="Arial"/>
          </a:endParaRPr>
        </a:p>
      </dgm:t>
    </dgm:pt>
    <dgm:pt modelId="{170F7213-9BC9-4924-B248-CB6F542BA65C}" type="parTrans" cxnId="{CFB605CD-C803-4668-8C4E-67C1EE836E6F}">
      <dgm:prSet/>
      <dgm:spPr/>
      <dgm:t>
        <a:bodyPr/>
        <a:lstStyle/>
        <a:p>
          <a:endParaRPr lang="en-US"/>
        </a:p>
      </dgm:t>
    </dgm:pt>
    <dgm:pt modelId="{A52FC837-C2F6-43D2-86D8-68D751DF5550}" type="sibTrans" cxnId="{CFB605CD-C803-4668-8C4E-67C1EE836E6F}">
      <dgm:prSet/>
      <dgm:spPr/>
      <dgm:t>
        <a:bodyPr/>
        <a:lstStyle/>
        <a:p>
          <a:endParaRPr lang="en-US"/>
        </a:p>
      </dgm:t>
    </dgm:pt>
    <dgm:pt modelId="{9AC06C9F-A8AA-42DC-A4AB-6BE6689AD118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>
              <a:latin typeface="Arial"/>
              <a:cs typeface="Arial"/>
            </a:rPr>
            <a:t>Additional Project Savings</a:t>
          </a:r>
          <a:endParaRPr lang="en-US" sz="1600" dirty="0">
            <a:latin typeface="Arial"/>
            <a:cs typeface="Arial"/>
          </a:endParaRPr>
        </a:p>
      </dgm:t>
    </dgm:pt>
    <dgm:pt modelId="{2F796D88-6BE5-4E59-B1C9-6D112AC81DF7}" type="parTrans" cxnId="{ADA1B2FE-FCB8-4E64-8975-BC26053CE61E}">
      <dgm:prSet/>
      <dgm:spPr/>
      <dgm:t>
        <a:bodyPr/>
        <a:lstStyle/>
        <a:p>
          <a:endParaRPr lang="en-US"/>
        </a:p>
      </dgm:t>
    </dgm:pt>
    <dgm:pt modelId="{FD89CF1E-C8C0-4C5E-A5BE-107B6446F3B2}" type="sibTrans" cxnId="{ADA1B2FE-FCB8-4E64-8975-BC26053CE61E}">
      <dgm:prSet/>
      <dgm:spPr/>
      <dgm:t>
        <a:bodyPr/>
        <a:lstStyle/>
        <a:p>
          <a:endParaRPr lang="en-US"/>
        </a:p>
      </dgm:t>
    </dgm:pt>
    <dgm:pt modelId="{084A60DD-38E1-4295-820E-C7FA022D89A0}" type="pres">
      <dgm:prSet presAssocID="{E6CE2805-09A3-453A-B2B1-D42052DC17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B5F3CE-991F-4894-9986-2D31755D52EB}" type="pres">
      <dgm:prSet presAssocID="{3ABA8F38-870F-4D45-849E-F7AC008FA7C6}" presName="composite" presStyleCnt="0"/>
      <dgm:spPr/>
    </dgm:pt>
    <dgm:pt modelId="{97322DF5-A1A5-458A-92AC-635E872087A1}" type="pres">
      <dgm:prSet presAssocID="{3ABA8F38-870F-4D45-849E-F7AC008FA7C6}" presName="parentText" presStyleLbl="alignNode1" presStyleIdx="0" presStyleCnt="2" custLinFactNeighborY="-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89E20-968D-4903-80B5-535C4277C030}" type="pres">
      <dgm:prSet presAssocID="{3ABA8F38-870F-4D45-849E-F7AC008FA7C6}" presName="descendantText" presStyleLbl="alignAcc1" presStyleIdx="0" presStyleCnt="2" custScaleX="76148">
        <dgm:presLayoutVars>
          <dgm:bulletEnabled val="1"/>
        </dgm:presLayoutVars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3E139E09-1CD0-4E64-9A61-B0195EBFDEC3}" type="pres">
      <dgm:prSet presAssocID="{A52FC837-C2F6-43D2-86D8-68D751DF5550}" presName="sp" presStyleCnt="0"/>
      <dgm:spPr/>
    </dgm:pt>
    <dgm:pt modelId="{633A7FEB-4C27-447D-82AF-C70F9017F709}" type="pres">
      <dgm:prSet presAssocID="{9AC06C9F-A8AA-42DC-A4AB-6BE6689AD118}" presName="composite" presStyleCnt="0"/>
      <dgm:spPr/>
    </dgm:pt>
    <dgm:pt modelId="{010CB850-2881-40DB-B712-B509F1289498}" type="pres">
      <dgm:prSet presAssocID="{9AC06C9F-A8AA-42DC-A4AB-6BE6689AD11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51227-060E-4E47-8F9C-D5CE0790DFF3}" type="pres">
      <dgm:prSet presAssocID="{9AC06C9F-A8AA-42DC-A4AB-6BE6689AD118}" presName="descendantText" presStyleLbl="alignAcc1" presStyleIdx="1" presStyleCnt="2" custScaleX="76696">
        <dgm:presLayoutVars>
          <dgm:bulletEnabled val="1"/>
        </dgm:presLayoutVars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BEFB14BE-1726-48AA-B2BB-68A5635572A6}" type="presOf" srcId="{3ABA8F38-870F-4D45-849E-F7AC008FA7C6}" destId="{97322DF5-A1A5-458A-92AC-635E872087A1}" srcOrd="0" destOrd="0" presId="urn:microsoft.com/office/officeart/2005/8/layout/chevron2"/>
    <dgm:cxn modelId="{3016167D-A75B-4AAB-BC81-B44D8D6EF4AD}" type="presOf" srcId="{9AC06C9F-A8AA-42DC-A4AB-6BE6689AD118}" destId="{010CB850-2881-40DB-B712-B509F1289498}" srcOrd="0" destOrd="0" presId="urn:microsoft.com/office/officeart/2005/8/layout/chevron2"/>
    <dgm:cxn modelId="{ADA1B2FE-FCB8-4E64-8975-BC26053CE61E}" srcId="{E6CE2805-09A3-453A-B2B1-D42052DC172F}" destId="{9AC06C9F-A8AA-42DC-A4AB-6BE6689AD118}" srcOrd="1" destOrd="0" parTransId="{2F796D88-6BE5-4E59-B1C9-6D112AC81DF7}" sibTransId="{FD89CF1E-C8C0-4C5E-A5BE-107B6446F3B2}"/>
    <dgm:cxn modelId="{5917424C-2772-4C0C-8A73-CA800A63EE73}" type="presOf" srcId="{E6CE2805-09A3-453A-B2B1-D42052DC172F}" destId="{084A60DD-38E1-4295-820E-C7FA022D89A0}" srcOrd="0" destOrd="0" presId="urn:microsoft.com/office/officeart/2005/8/layout/chevron2"/>
    <dgm:cxn modelId="{CFB605CD-C803-4668-8C4E-67C1EE836E6F}" srcId="{E6CE2805-09A3-453A-B2B1-D42052DC172F}" destId="{3ABA8F38-870F-4D45-849E-F7AC008FA7C6}" srcOrd="0" destOrd="0" parTransId="{170F7213-9BC9-4924-B248-CB6F542BA65C}" sibTransId="{A52FC837-C2F6-43D2-86D8-68D751DF5550}"/>
    <dgm:cxn modelId="{27A1DCCC-2D8A-4573-AF74-1E189219B98B}" type="presParOf" srcId="{084A60DD-38E1-4295-820E-C7FA022D89A0}" destId="{59B5F3CE-991F-4894-9986-2D31755D52EB}" srcOrd="0" destOrd="0" presId="urn:microsoft.com/office/officeart/2005/8/layout/chevron2"/>
    <dgm:cxn modelId="{4436A531-37ED-41A0-A126-4F282CB30766}" type="presParOf" srcId="{59B5F3CE-991F-4894-9986-2D31755D52EB}" destId="{97322DF5-A1A5-458A-92AC-635E872087A1}" srcOrd="0" destOrd="0" presId="urn:microsoft.com/office/officeart/2005/8/layout/chevron2"/>
    <dgm:cxn modelId="{D32E3B57-E3C2-46C7-AB92-8BC079C5D192}" type="presParOf" srcId="{59B5F3CE-991F-4894-9986-2D31755D52EB}" destId="{67889E20-968D-4903-80B5-535C4277C030}" srcOrd="1" destOrd="0" presId="urn:microsoft.com/office/officeart/2005/8/layout/chevron2"/>
    <dgm:cxn modelId="{3B2ED901-5AD5-403C-8596-57C90ED600AD}" type="presParOf" srcId="{084A60DD-38E1-4295-820E-C7FA022D89A0}" destId="{3E139E09-1CD0-4E64-9A61-B0195EBFDEC3}" srcOrd="1" destOrd="0" presId="urn:microsoft.com/office/officeart/2005/8/layout/chevron2"/>
    <dgm:cxn modelId="{7A5F6A83-67DA-4D68-A0DE-834C738F5AEC}" type="presParOf" srcId="{084A60DD-38E1-4295-820E-C7FA022D89A0}" destId="{633A7FEB-4C27-447D-82AF-C70F9017F709}" srcOrd="2" destOrd="0" presId="urn:microsoft.com/office/officeart/2005/8/layout/chevron2"/>
    <dgm:cxn modelId="{6CA29A6B-F514-4999-84B4-E3C3D23CAB14}" type="presParOf" srcId="{633A7FEB-4C27-447D-82AF-C70F9017F709}" destId="{010CB850-2881-40DB-B712-B509F1289498}" srcOrd="0" destOrd="0" presId="urn:microsoft.com/office/officeart/2005/8/layout/chevron2"/>
    <dgm:cxn modelId="{50A93EC9-1136-4F40-8560-5303C830844C}" type="presParOf" srcId="{633A7FEB-4C27-447D-82AF-C70F9017F709}" destId="{E1A51227-060E-4E47-8F9C-D5CE0790DF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87F9A1-7B23-471C-AE10-013A90B9F34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2E007-D587-4647-B65C-88C87BAF8996}">
      <dgm:prSet phldrT="[Text]"/>
      <dgm:spPr/>
      <dgm:t>
        <a:bodyPr/>
        <a:lstStyle/>
        <a:p>
          <a:r>
            <a:rPr lang="en-US" dirty="0" smtClean="0"/>
            <a:t>Participating C&amp;S</a:t>
          </a:r>
        </a:p>
        <a:p>
          <a:r>
            <a:rPr lang="en-US" dirty="0" smtClean="0"/>
            <a:t>Accounting</a:t>
          </a:r>
          <a:endParaRPr lang="en-US" dirty="0"/>
        </a:p>
      </dgm:t>
    </dgm:pt>
    <dgm:pt modelId="{85569A46-416A-4ECE-9690-2808BE57F816}" type="parTrans" cxnId="{477AA4C7-2E01-45C2-99B2-CA3D156ED206}">
      <dgm:prSet/>
      <dgm:spPr/>
      <dgm:t>
        <a:bodyPr/>
        <a:lstStyle/>
        <a:p>
          <a:endParaRPr lang="en-US"/>
        </a:p>
      </dgm:t>
    </dgm:pt>
    <dgm:pt modelId="{3826CEBC-FF9B-4FD8-800D-EBDCB88F2955}" type="sibTrans" cxnId="{477AA4C7-2E01-45C2-99B2-CA3D156ED206}">
      <dgm:prSet/>
      <dgm:spPr/>
      <dgm:t>
        <a:bodyPr/>
        <a:lstStyle/>
        <a:p>
          <a:endParaRPr lang="en-US"/>
        </a:p>
      </dgm:t>
    </dgm:pt>
    <dgm:pt modelId="{F71247AD-1E83-4A57-81E9-F04F955D37A9}">
      <dgm:prSet phldrT="[Text]"/>
      <dgm:spPr/>
      <dgm:t>
        <a:bodyPr/>
        <a:lstStyle/>
        <a:p>
          <a:pPr>
            <a:spcAft>
              <a:spcPts val="816"/>
            </a:spcAft>
          </a:pPr>
          <a:r>
            <a:rPr lang="en-US" dirty="0" smtClean="0">
              <a:latin typeface="Arial"/>
              <a:cs typeface="Arial"/>
            </a:rPr>
            <a:t>Use modified Potential Modeling method to quantify proportion of embedded C&amp;S savings from incentive programs  </a:t>
          </a:r>
          <a:endParaRPr lang="en-US" dirty="0">
            <a:latin typeface="Arial"/>
            <a:cs typeface="Arial"/>
          </a:endParaRPr>
        </a:p>
      </dgm:t>
    </dgm:pt>
    <dgm:pt modelId="{BB7138B9-8BD7-4E8C-95A7-1ABEF83DDBF9}" type="parTrans" cxnId="{B784543A-C212-4773-B712-849D5EF70D6B}">
      <dgm:prSet/>
      <dgm:spPr/>
      <dgm:t>
        <a:bodyPr/>
        <a:lstStyle/>
        <a:p>
          <a:endParaRPr lang="en-US"/>
        </a:p>
      </dgm:t>
    </dgm:pt>
    <dgm:pt modelId="{51EE16DA-C722-4BBB-9DEE-35F840D78AA6}" type="sibTrans" cxnId="{B784543A-C212-4773-B712-849D5EF70D6B}">
      <dgm:prSet/>
      <dgm:spPr/>
      <dgm:t>
        <a:bodyPr/>
        <a:lstStyle/>
        <a:p>
          <a:endParaRPr lang="en-US"/>
        </a:p>
      </dgm:t>
    </dgm:pt>
    <dgm:pt modelId="{F6156983-F888-4949-84B0-26F3FB405DAF}">
      <dgm:prSet phldrT="[Text]"/>
      <dgm:spPr/>
      <dgm:t>
        <a:bodyPr/>
        <a:lstStyle/>
        <a:p>
          <a:r>
            <a:rPr lang="en-US" dirty="0" smtClean="0"/>
            <a:t>Non-Participating C&amp;S</a:t>
          </a:r>
        </a:p>
        <a:p>
          <a:r>
            <a:rPr lang="en-US" dirty="0" smtClean="0"/>
            <a:t>Accounting</a:t>
          </a:r>
          <a:endParaRPr lang="en-US" dirty="0"/>
        </a:p>
      </dgm:t>
    </dgm:pt>
    <dgm:pt modelId="{69F60F9F-92B1-4AF8-91C3-049DAD689C93}" type="parTrans" cxnId="{4AD3A67D-67C6-4EFE-82C3-83F8B0E99071}">
      <dgm:prSet/>
      <dgm:spPr/>
      <dgm:t>
        <a:bodyPr/>
        <a:lstStyle/>
        <a:p>
          <a:endParaRPr lang="en-US"/>
        </a:p>
      </dgm:t>
    </dgm:pt>
    <dgm:pt modelId="{631EE1E6-6496-4286-9933-34D36E329D62}" type="sibTrans" cxnId="{4AD3A67D-67C6-4EFE-82C3-83F8B0E99071}">
      <dgm:prSet/>
      <dgm:spPr/>
      <dgm:t>
        <a:bodyPr/>
        <a:lstStyle/>
        <a:p>
          <a:endParaRPr lang="en-US"/>
        </a:p>
      </dgm:t>
    </dgm:pt>
    <dgm:pt modelId="{ABF73138-67DC-4FD9-B95B-78DB4AD9E5F5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Use Potential Modeling to calculate total C&amp;S impacts and subtract portion of incentive program embedded C&amp;S </a:t>
          </a:r>
          <a:endParaRPr lang="en-US" dirty="0">
            <a:latin typeface="Arial"/>
            <a:cs typeface="Arial"/>
          </a:endParaRPr>
        </a:p>
      </dgm:t>
    </dgm:pt>
    <dgm:pt modelId="{DC66655D-2609-4C16-9B44-32883B2C6371}" type="parTrans" cxnId="{A48C4526-A98B-4B6E-9DD4-27AC704BF390}">
      <dgm:prSet/>
      <dgm:spPr/>
      <dgm:t>
        <a:bodyPr/>
        <a:lstStyle/>
        <a:p>
          <a:endParaRPr lang="en-US"/>
        </a:p>
      </dgm:t>
    </dgm:pt>
    <dgm:pt modelId="{4DE07111-A92D-407E-B7CA-D74B0DF14137}" type="sibTrans" cxnId="{A48C4526-A98B-4B6E-9DD4-27AC704BF390}">
      <dgm:prSet/>
      <dgm:spPr/>
      <dgm:t>
        <a:bodyPr/>
        <a:lstStyle/>
        <a:p>
          <a:endParaRPr lang="en-US"/>
        </a:p>
      </dgm:t>
    </dgm:pt>
    <dgm:pt modelId="{C7D96CC0-766C-465D-8A08-9CDCC5D21E39}">
      <dgm:prSet phldrT="[Text]"/>
      <dgm:spPr/>
      <dgm:t>
        <a:bodyPr/>
        <a:lstStyle/>
        <a:p>
          <a:pPr>
            <a:spcAft>
              <a:spcPts val="816"/>
            </a:spcAft>
          </a:pPr>
          <a:r>
            <a:rPr lang="en-US" dirty="0" smtClean="0">
              <a:latin typeface="Arial"/>
              <a:cs typeface="Arial"/>
            </a:rPr>
            <a:t>Programs claim total savings from existing condition baseline.</a:t>
          </a:r>
          <a:endParaRPr lang="en-US" dirty="0">
            <a:latin typeface="Arial"/>
            <a:cs typeface="Arial"/>
          </a:endParaRPr>
        </a:p>
      </dgm:t>
    </dgm:pt>
    <dgm:pt modelId="{80F92914-FF21-41FD-91E4-A082F39F3EF7}" type="parTrans" cxnId="{70AEBA20-48BE-482E-9691-2E4D54EFAEB7}">
      <dgm:prSet/>
      <dgm:spPr/>
      <dgm:t>
        <a:bodyPr/>
        <a:lstStyle/>
        <a:p>
          <a:endParaRPr lang="en-US"/>
        </a:p>
      </dgm:t>
    </dgm:pt>
    <dgm:pt modelId="{81767EFD-CD74-43E4-B9E9-005A4A28B4F8}" type="sibTrans" cxnId="{70AEBA20-48BE-482E-9691-2E4D54EFAEB7}">
      <dgm:prSet/>
      <dgm:spPr/>
      <dgm:t>
        <a:bodyPr/>
        <a:lstStyle/>
        <a:p>
          <a:endParaRPr lang="en-US"/>
        </a:p>
      </dgm:t>
    </dgm:pt>
    <dgm:pt modelId="{745075E9-EA1A-404A-B935-453B99F13517}" type="pres">
      <dgm:prSet presAssocID="{7387F9A1-7B23-471C-AE10-013A90B9F34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FAF36C-B274-49E7-962B-700608A84A20}" type="pres">
      <dgm:prSet presAssocID="{7387F9A1-7B23-471C-AE10-013A90B9F34C}" presName="cycle" presStyleCnt="0"/>
      <dgm:spPr/>
    </dgm:pt>
    <dgm:pt modelId="{430DB672-F33F-4071-AEB1-0E0407AC0BEF}" type="pres">
      <dgm:prSet presAssocID="{7387F9A1-7B23-471C-AE10-013A90B9F34C}" presName="centerShape" presStyleCnt="0"/>
      <dgm:spPr/>
    </dgm:pt>
    <dgm:pt modelId="{F9578534-22B3-45AE-8290-B09DD51BCD0B}" type="pres">
      <dgm:prSet presAssocID="{7387F9A1-7B23-471C-AE10-013A90B9F34C}" presName="connSite" presStyleLbl="node1" presStyleIdx="0" presStyleCnt="3"/>
      <dgm:spPr/>
    </dgm:pt>
    <dgm:pt modelId="{49C292D2-2703-4B99-B244-34A292403CAC}" type="pres">
      <dgm:prSet presAssocID="{7387F9A1-7B23-471C-AE10-013A90B9F34C}" presName="visible" presStyleLbl="node1" presStyleIdx="0" presStyleCnt="3"/>
      <dgm:spPr/>
    </dgm:pt>
    <dgm:pt modelId="{FBD3CBD1-A416-4503-B708-C271E0647B07}" type="pres">
      <dgm:prSet presAssocID="{85569A46-416A-4ECE-9690-2808BE57F816}" presName="Name25" presStyleLbl="parChTrans1D1" presStyleIdx="0" presStyleCnt="2"/>
      <dgm:spPr/>
      <dgm:t>
        <a:bodyPr/>
        <a:lstStyle/>
        <a:p>
          <a:endParaRPr lang="en-US"/>
        </a:p>
      </dgm:t>
    </dgm:pt>
    <dgm:pt modelId="{D8840C26-3F06-4293-959B-565C2A436107}" type="pres">
      <dgm:prSet presAssocID="{EAC2E007-D587-4647-B65C-88C87BAF8996}" presName="node" presStyleCnt="0"/>
      <dgm:spPr/>
    </dgm:pt>
    <dgm:pt modelId="{D9CCFE14-3A05-45C9-AA48-AE87E7643645}" type="pres">
      <dgm:prSet presAssocID="{EAC2E007-D587-4647-B65C-88C87BAF8996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3B641-217D-4ECD-B6A8-DDA7321D4F1F}" type="pres">
      <dgm:prSet presAssocID="{EAC2E007-D587-4647-B65C-88C87BAF8996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0EF18-75BB-4BE0-902D-E625679597EA}" type="pres">
      <dgm:prSet presAssocID="{69F60F9F-92B1-4AF8-91C3-049DAD689C93}" presName="Name25" presStyleLbl="parChTrans1D1" presStyleIdx="1" presStyleCnt="2"/>
      <dgm:spPr/>
      <dgm:t>
        <a:bodyPr/>
        <a:lstStyle/>
        <a:p>
          <a:endParaRPr lang="en-US"/>
        </a:p>
      </dgm:t>
    </dgm:pt>
    <dgm:pt modelId="{26B84A36-7FD6-4CBE-90EC-81286B3B4A3F}" type="pres">
      <dgm:prSet presAssocID="{F6156983-F888-4949-84B0-26F3FB405DAF}" presName="node" presStyleCnt="0"/>
      <dgm:spPr/>
    </dgm:pt>
    <dgm:pt modelId="{47F2C068-E20C-4187-994F-E6C07600F68C}" type="pres">
      <dgm:prSet presAssocID="{F6156983-F888-4949-84B0-26F3FB405DAF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5C519-CE31-4489-9B71-A01F1691DBFE}" type="pres">
      <dgm:prSet presAssocID="{F6156983-F888-4949-84B0-26F3FB405DAF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D3A67D-67C6-4EFE-82C3-83F8B0E99071}" srcId="{7387F9A1-7B23-471C-AE10-013A90B9F34C}" destId="{F6156983-F888-4949-84B0-26F3FB405DAF}" srcOrd="1" destOrd="0" parTransId="{69F60F9F-92B1-4AF8-91C3-049DAD689C93}" sibTransId="{631EE1E6-6496-4286-9933-34D36E329D62}"/>
    <dgm:cxn modelId="{CF23B23E-3F2A-472A-A277-A3C1C5F67877}" type="presOf" srcId="{ABF73138-67DC-4FD9-B95B-78DB4AD9E5F5}" destId="{3D45C519-CE31-4489-9B71-A01F1691DBFE}" srcOrd="0" destOrd="0" presId="urn:microsoft.com/office/officeart/2005/8/layout/radial2"/>
    <dgm:cxn modelId="{962F57C1-1AB2-462E-986F-40238FD12CA8}" type="presOf" srcId="{F71247AD-1E83-4A57-81E9-F04F955D37A9}" destId="{4E63B641-217D-4ECD-B6A8-DDA7321D4F1F}" srcOrd="0" destOrd="1" presId="urn:microsoft.com/office/officeart/2005/8/layout/radial2"/>
    <dgm:cxn modelId="{477AA4C7-2E01-45C2-99B2-CA3D156ED206}" srcId="{7387F9A1-7B23-471C-AE10-013A90B9F34C}" destId="{EAC2E007-D587-4647-B65C-88C87BAF8996}" srcOrd="0" destOrd="0" parTransId="{85569A46-416A-4ECE-9690-2808BE57F816}" sibTransId="{3826CEBC-FF9B-4FD8-800D-EBDCB88F2955}"/>
    <dgm:cxn modelId="{3F8C6497-09AE-45B1-B5EE-26E40C004CB6}" type="presOf" srcId="{69F60F9F-92B1-4AF8-91C3-049DAD689C93}" destId="{FED0EF18-75BB-4BE0-902D-E625679597EA}" srcOrd="0" destOrd="0" presId="urn:microsoft.com/office/officeart/2005/8/layout/radial2"/>
    <dgm:cxn modelId="{A48C4526-A98B-4B6E-9DD4-27AC704BF390}" srcId="{F6156983-F888-4949-84B0-26F3FB405DAF}" destId="{ABF73138-67DC-4FD9-B95B-78DB4AD9E5F5}" srcOrd="0" destOrd="0" parTransId="{DC66655D-2609-4C16-9B44-32883B2C6371}" sibTransId="{4DE07111-A92D-407E-B7CA-D74B0DF14137}"/>
    <dgm:cxn modelId="{70AEBA20-48BE-482E-9691-2E4D54EFAEB7}" srcId="{EAC2E007-D587-4647-B65C-88C87BAF8996}" destId="{C7D96CC0-766C-465D-8A08-9CDCC5D21E39}" srcOrd="0" destOrd="0" parTransId="{80F92914-FF21-41FD-91E4-A082F39F3EF7}" sibTransId="{81767EFD-CD74-43E4-B9E9-005A4A28B4F8}"/>
    <dgm:cxn modelId="{8F36D669-B165-42C7-86BF-4F77A167C6E3}" type="presOf" srcId="{85569A46-416A-4ECE-9690-2808BE57F816}" destId="{FBD3CBD1-A416-4503-B708-C271E0647B07}" srcOrd="0" destOrd="0" presId="urn:microsoft.com/office/officeart/2005/8/layout/radial2"/>
    <dgm:cxn modelId="{B784543A-C212-4773-B712-849D5EF70D6B}" srcId="{EAC2E007-D587-4647-B65C-88C87BAF8996}" destId="{F71247AD-1E83-4A57-81E9-F04F955D37A9}" srcOrd="1" destOrd="0" parTransId="{BB7138B9-8BD7-4E8C-95A7-1ABEF83DDBF9}" sibTransId="{51EE16DA-C722-4BBB-9DEE-35F840D78AA6}"/>
    <dgm:cxn modelId="{5BFAD6F5-E633-4ADB-8877-3320EC91804C}" type="presOf" srcId="{EAC2E007-D587-4647-B65C-88C87BAF8996}" destId="{D9CCFE14-3A05-45C9-AA48-AE87E7643645}" srcOrd="0" destOrd="0" presId="urn:microsoft.com/office/officeart/2005/8/layout/radial2"/>
    <dgm:cxn modelId="{9E6920A4-4703-4C78-A692-42F9AF7CDB83}" type="presOf" srcId="{C7D96CC0-766C-465D-8A08-9CDCC5D21E39}" destId="{4E63B641-217D-4ECD-B6A8-DDA7321D4F1F}" srcOrd="0" destOrd="0" presId="urn:microsoft.com/office/officeart/2005/8/layout/radial2"/>
    <dgm:cxn modelId="{56BD41B0-ECDB-4187-9F38-A91F7A082AD4}" type="presOf" srcId="{F6156983-F888-4949-84B0-26F3FB405DAF}" destId="{47F2C068-E20C-4187-994F-E6C07600F68C}" srcOrd="0" destOrd="0" presId="urn:microsoft.com/office/officeart/2005/8/layout/radial2"/>
    <dgm:cxn modelId="{12D6BB0E-ED4A-43E8-A0AF-32CEA73F1EAB}" type="presOf" srcId="{7387F9A1-7B23-471C-AE10-013A90B9F34C}" destId="{745075E9-EA1A-404A-B935-453B99F13517}" srcOrd="0" destOrd="0" presId="urn:microsoft.com/office/officeart/2005/8/layout/radial2"/>
    <dgm:cxn modelId="{E7F1E64B-B774-4FD5-8B5F-B07838FED351}" type="presParOf" srcId="{745075E9-EA1A-404A-B935-453B99F13517}" destId="{B2FAF36C-B274-49E7-962B-700608A84A20}" srcOrd="0" destOrd="0" presId="urn:microsoft.com/office/officeart/2005/8/layout/radial2"/>
    <dgm:cxn modelId="{72536F64-3F64-4E88-A938-2447E07635EF}" type="presParOf" srcId="{B2FAF36C-B274-49E7-962B-700608A84A20}" destId="{430DB672-F33F-4071-AEB1-0E0407AC0BEF}" srcOrd="0" destOrd="0" presId="urn:microsoft.com/office/officeart/2005/8/layout/radial2"/>
    <dgm:cxn modelId="{33457D42-3D22-48B0-A9D8-55A2FBAA7308}" type="presParOf" srcId="{430DB672-F33F-4071-AEB1-0E0407AC0BEF}" destId="{F9578534-22B3-45AE-8290-B09DD51BCD0B}" srcOrd="0" destOrd="0" presId="urn:microsoft.com/office/officeart/2005/8/layout/radial2"/>
    <dgm:cxn modelId="{A9595335-FD88-4D88-9807-EAB4EB52325A}" type="presParOf" srcId="{430DB672-F33F-4071-AEB1-0E0407AC0BEF}" destId="{49C292D2-2703-4B99-B244-34A292403CAC}" srcOrd="1" destOrd="0" presId="urn:microsoft.com/office/officeart/2005/8/layout/radial2"/>
    <dgm:cxn modelId="{CEACF3E0-7966-4D6F-AB3D-0ACB4A071148}" type="presParOf" srcId="{B2FAF36C-B274-49E7-962B-700608A84A20}" destId="{FBD3CBD1-A416-4503-B708-C271E0647B07}" srcOrd="1" destOrd="0" presId="urn:microsoft.com/office/officeart/2005/8/layout/radial2"/>
    <dgm:cxn modelId="{B1B7BE83-9197-4E8A-8D13-B7F7C8E8FC5B}" type="presParOf" srcId="{B2FAF36C-B274-49E7-962B-700608A84A20}" destId="{D8840C26-3F06-4293-959B-565C2A436107}" srcOrd="2" destOrd="0" presId="urn:microsoft.com/office/officeart/2005/8/layout/radial2"/>
    <dgm:cxn modelId="{B2670CFD-D07B-465D-B38E-E26763F99A09}" type="presParOf" srcId="{D8840C26-3F06-4293-959B-565C2A436107}" destId="{D9CCFE14-3A05-45C9-AA48-AE87E7643645}" srcOrd="0" destOrd="0" presId="urn:microsoft.com/office/officeart/2005/8/layout/radial2"/>
    <dgm:cxn modelId="{130314F4-1F67-4E40-A310-0161BE5B997B}" type="presParOf" srcId="{D8840C26-3F06-4293-959B-565C2A436107}" destId="{4E63B641-217D-4ECD-B6A8-DDA7321D4F1F}" srcOrd="1" destOrd="0" presId="urn:microsoft.com/office/officeart/2005/8/layout/radial2"/>
    <dgm:cxn modelId="{1A83223B-039E-4675-BE47-14807D1F9A63}" type="presParOf" srcId="{B2FAF36C-B274-49E7-962B-700608A84A20}" destId="{FED0EF18-75BB-4BE0-902D-E625679597EA}" srcOrd="3" destOrd="0" presId="urn:microsoft.com/office/officeart/2005/8/layout/radial2"/>
    <dgm:cxn modelId="{8B7EC1C5-3682-4092-BE33-8608EF22103B}" type="presParOf" srcId="{B2FAF36C-B274-49E7-962B-700608A84A20}" destId="{26B84A36-7FD6-4CBE-90EC-81286B3B4A3F}" srcOrd="4" destOrd="0" presId="urn:microsoft.com/office/officeart/2005/8/layout/radial2"/>
    <dgm:cxn modelId="{2E7D7246-BF1C-41BF-B94D-F1220A446BBF}" type="presParOf" srcId="{26B84A36-7FD6-4CBE-90EC-81286B3B4A3F}" destId="{47F2C068-E20C-4187-994F-E6C07600F68C}" srcOrd="0" destOrd="0" presId="urn:microsoft.com/office/officeart/2005/8/layout/radial2"/>
    <dgm:cxn modelId="{A3F90C1B-017B-4551-8267-922F5CEAF4D8}" type="presParOf" srcId="{26B84A36-7FD6-4CBE-90EC-81286B3B4A3F}" destId="{3D45C519-CE31-4489-9B71-A01F1691DBF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76F76A-1604-4DF6-B5D5-ECC4CF6BE03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9AE3C79E-F15A-4DCA-A72A-D9AB7B6BAAE0}">
      <dgm:prSet phldrT="[Text]"/>
      <dgm:spPr/>
      <dgm:t>
        <a:bodyPr/>
        <a:lstStyle/>
        <a:p>
          <a:r>
            <a:rPr lang="en-US" dirty="0" smtClean="0"/>
            <a:t>Participating Customer  C&amp;S Savings</a:t>
          </a:r>
          <a:endParaRPr lang="en-US" dirty="0"/>
        </a:p>
      </dgm:t>
    </dgm:pt>
    <dgm:pt modelId="{B7D317A5-7464-45B9-8FEE-49ED3402776F}" type="parTrans" cxnId="{1B6D8AB6-280A-486B-9575-96CB39A5ECDF}">
      <dgm:prSet/>
      <dgm:spPr/>
      <dgm:t>
        <a:bodyPr/>
        <a:lstStyle/>
        <a:p>
          <a:endParaRPr lang="en-US"/>
        </a:p>
      </dgm:t>
    </dgm:pt>
    <dgm:pt modelId="{BE7DA3F6-3964-48D3-8ED3-8A0456526EBB}" type="sibTrans" cxnId="{1B6D8AB6-280A-486B-9575-96CB39A5ECDF}">
      <dgm:prSet/>
      <dgm:spPr/>
      <dgm:t>
        <a:bodyPr/>
        <a:lstStyle/>
        <a:p>
          <a:endParaRPr lang="en-US"/>
        </a:p>
      </dgm:t>
    </dgm:pt>
    <dgm:pt modelId="{9E31E2E2-1D64-4835-8958-65EE15AB3D0A}">
      <dgm:prSet phldrT="[Text]"/>
      <dgm:spPr/>
      <dgm:t>
        <a:bodyPr/>
        <a:lstStyle/>
        <a:p>
          <a:r>
            <a:rPr lang="en-US" dirty="0" smtClean="0"/>
            <a:t>Non-Participating Customer  C&amp;S Savings</a:t>
          </a:r>
          <a:endParaRPr lang="en-US" dirty="0"/>
        </a:p>
      </dgm:t>
    </dgm:pt>
    <dgm:pt modelId="{78AAF73D-F4F8-43DC-82A9-784B23086F9B}" type="parTrans" cxnId="{826B6556-EABD-4C73-B03E-48C822774076}">
      <dgm:prSet/>
      <dgm:spPr/>
      <dgm:t>
        <a:bodyPr/>
        <a:lstStyle/>
        <a:p>
          <a:endParaRPr lang="en-US"/>
        </a:p>
      </dgm:t>
    </dgm:pt>
    <dgm:pt modelId="{86CE2BAD-4D47-4EB4-8F86-C2545282C205}" type="sibTrans" cxnId="{826B6556-EABD-4C73-B03E-48C822774076}">
      <dgm:prSet/>
      <dgm:spPr/>
      <dgm:t>
        <a:bodyPr/>
        <a:lstStyle/>
        <a:p>
          <a:endParaRPr lang="en-US"/>
        </a:p>
      </dgm:t>
    </dgm:pt>
    <dgm:pt modelId="{CD9BC3AD-7EF5-4ABA-AC54-E85F3F93AF51}">
      <dgm:prSet phldrT="[Text]"/>
      <dgm:spPr/>
      <dgm:t>
        <a:bodyPr/>
        <a:lstStyle/>
        <a:p>
          <a:r>
            <a:rPr lang="en-US" dirty="0" smtClean="0"/>
            <a:t>Portfolio C&amp;S Savings</a:t>
          </a:r>
          <a:endParaRPr lang="en-US" dirty="0"/>
        </a:p>
      </dgm:t>
    </dgm:pt>
    <dgm:pt modelId="{AEEFC952-8DAC-4422-ADA7-C4E325BA40DC}" type="parTrans" cxnId="{7F62B343-00F6-4215-838B-B0616E95E695}">
      <dgm:prSet/>
      <dgm:spPr/>
      <dgm:t>
        <a:bodyPr/>
        <a:lstStyle/>
        <a:p>
          <a:endParaRPr lang="en-US"/>
        </a:p>
      </dgm:t>
    </dgm:pt>
    <dgm:pt modelId="{A647BAE4-15E8-4594-8595-1EE3C6631128}" type="sibTrans" cxnId="{7F62B343-00F6-4215-838B-B0616E95E695}">
      <dgm:prSet/>
      <dgm:spPr/>
      <dgm:t>
        <a:bodyPr/>
        <a:lstStyle/>
        <a:p>
          <a:endParaRPr lang="en-US"/>
        </a:p>
      </dgm:t>
    </dgm:pt>
    <dgm:pt modelId="{B88403DF-2861-4A2E-B7A0-8880E2DAD3B8}" type="pres">
      <dgm:prSet presAssocID="{8676F76A-1604-4DF6-B5D5-ECC4CF6BE030}" presName="Name0" presStyleCnt="0">
        <dgm:presLayoutVars>
          <dgm:dir/>
          <dgm:resizeHandles val="exact"/>
        </dgm:presLayoutVars>
      </dgm:prSet>
      <dgm:spPr/>
    </dgm:pt>
    <dgm:pt modelId="{F4746A3B-5FBC-42A2-B0CA-97E129C32753}" type="pres">
      <dgm:prSet presAssocID="{8676F76A-1604-4DF6-B5D5-ECC4CF6BE030}" presName="vNodes" presStyleCnt="0"/>
      <dgm:spPr/>
    </dgm:pt>
    <dgm:pt modelId="{AD5CF8E3-390D-4022-B489-BA7A3A6A56CE}" type="pres">
      <dgm:prSet presAssocID="{9AE3C79E-F15A-4DCA-A72A-D9AB7B6BAAE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E7F3E-D4B5-4DDE-BF39-1B725FB3EBC4}" type="pres">
      <dgm:prSet presAssocID="{BE7DA3F6-3964-48D3-8ED3-8A0456526EBB}" presName="spacerT" presStyleCnt="0"/>
      <dgm:spPr/>
    </dgm:pt>
    <dgm:pt modelId="{9CC952AC-AB88-41B8-933E-75C3EA3D135D}" type="pres">
      <dgm:prSet presAssocID="{BE7DA3F6-3964-48D3-8ED3-8A0456526EB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1A9D890-4984-47ED-900B-DA4AACCB54DF}" type="pres">
      <dgm:prSet presAssocID="{BE7DA3F6-3964-48D3-8ED3-8A0456526EBB}" presName="spacerB" presStyleCnt="0"/>
      <dgm:spPr/>
    </dgm:pt>
    <dgm:pt modelId="{E0F1589C-CE0D-45FD-85ED-D6CCEB7435F1}" type="pres">
      <dgm:prSet presAssocID="{9E31E2E2-1D64-4835-8958-65EE15AB3D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C02F-FBE0-4025-822F-3B5596AD54B9}" type="pres">
      <dgm:prSet presAssocID="{8676F76A-1604-4DF6-B5D5-ECC4CF6BE03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30F2FD11-B62B-49C6-992C-3B68E8F716F4}" type="pres">
      <dgm:prSet presAssocID="{8676F76A-1604-4DF6-B5D5-ECC4CF6BE03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DD06A87-D69E-49AA-BD6F-96A33F7B5C0F}" type="pres">
      <dgm:prSet presAssocID="{8676F76A-1604-4DF6-B5D5-ECC4CF6BE03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CFD649-4F96-40A4-8685-3A60B12CC6FE}" type="presOf" srcId="{9AE3C79E-F15A-4DCA-A72A-D9AB7B6BAAE0}" destId="{AD5CF8E3-390D-4022-B489-BA7A3A6A56CE}" srcOrd="0" destOrd="0" presId="urn:microsoft.com/office/officeart/2005/8/layout/equation2"/>
    <dgm:cxn modelId="{D788765E-B21B-46D3-B71D-612E0B56E8FC}" type="presOf" srcId="{CD9BC3AD-7EF5-4ABA-AC54-E85F3F93AF51}" destId="{4DD06A87-D69E-49AA-BD6F-96A33F7B5C0F}" srcOrd="0" destOrd="0" presId="urn:microsoft.com/office/officeart/2005/8/layout/equation2"/>
    <dgm:cxn modelId="{685F0DEC-EF40-4ACD-817B-0205AC4A6A20}" type="presOf" srcId="{86CE2BAD-4D47-4EB4-8F86-C2545282C205}" destId="{30F2FD11-B62B-49C6-992C-3B68E8F716F4}" srcOrd="1" destOrd="0" presId="urn:microsoft.com/office/officeart/2005/8/layout/equation2"/>
    <dgm:cxn modelId="{13DF0711-5AB6-49EA-B20E-EFA067980545}" type="presOf" srcId="{8676F76A-1604-4DF6-B5D5-ECC4CF6BE030}" destId="{B88403DF-2861-4A2E-B7A0-8880E2DAD3B8}" srcOrd="0" destOrd="0" presId="urn:microsoft.com/office/officeart/2005/8/layout/equation2"/>
    <dgm:cxn modelId="{1B6D8AB6-280A-486B-9575-96CB39A5ECDF}" srcId="{8676F76A-1604-4DF6-B5D5-ECC4CF6BE030}" destId="{9AE3C79E-F15A-4DCA-A72A-D9AB7B6BAAE0}" srcOrd="0" destOrd="0" parTransId="{B7D317A5-7464-45B9-8FEE-49ED3402776F}" sibTransId="{BE7DA3F6-3964-48D3-8ED3-8A0456526EBB}"/>
    <dgm:cxn modelId="{B17A048F-1AC1-4872-A307-5908E75079DA}" type="presOf" srcId="{86CE2BAD-4D47-4EB4-8F86-C2545282C205}" destId="{14C2C02F-FBE0-4025-822F-3B5596AD54B9}" srcOrd="0" destOrd="0" presId="urn:microsoft.com/office/officeart/2005/8/layout/equation2"/>
    <dgm:cxn modelId="{6FBC9C30-73F2-4EA5-9C9E-8D6F95BBC718}" type="presOf" srcId="{BE7DA3F6-3964-48D3-8ED3-8A0456526EBB}" destId="{9CC952AC-AB88-41B8-933E-75C3EA3D135D}" srcOrd="0" destOrd="0" presId="urn:microsoft.com/office/officeart/2005/8/layout/equation2"/>
    <dgm:cxn modelId="{826B6556-EABD-4C73-B03E-48C822774076}" srcId="{8676F76A-1604-4DF6-B5D5-ECC4CF6BE030}" destId="{9E31E2E2-1D64-4835-8958-65EE15AB3D0A}" srcOrd="1" destOrd="0" parTransId="{78AAF73D-F4F8-43DC-82A9-784B23086F9B}" sibTransId="{86CE2BAD-4D47-4EB4-8F86-C2545282C205}"/>
    <dgm:cxn modelId="{2C394458-2B78-4B2F-90EC-B396A49562FE}" type="presOf" srcId="{9E31E2E2-1D64-4835-8958-65EE15AB3D0A}" destId="{E0F1589C-CE0D-45FD-85ED-D6CCEB7435F1}" srcOrd="0" destOrd="0" presId="urn:microsoft.com/office/officeart/2005/8/layout/equation2"/>
    <dgm:cxn modelId="{7F62B343-00F6-4215-838B-B0616E95E695}" srcId="{8676F76A-1604-4DF6-B5D5-ECC4CF6BE030}" destId="{CD9BC3AD-7EF5-4ABA-AC54-E85F3F93AF51}" srcOrd="2" destOrd="0" parTransId="{AEEFC952-8DAC-4422-ADA7-C4E325BA40DC}" sibTransId="{A647BAE4-15E8-4594-8595-1EE3C6631128}"/>
    <dgm:cxn modelId="{A66006BB-FD89-483F-B8C1-A6B1D2C5B3BC}" type="presParOf" srcId="{B88403DF-2861-4A2E-B7A0-8880E2DAD3B8}" destId="{F4746A3B-5FBC-42A2-B0CA-97E129C32753}" srcOrd="0" destOrd="0" presId="urn:microsoft.com/office/officeart/2005/8/layout/equation2"/>
    <dgm:cxn modelId="{3E325BFB-1F1C-4DEF-8A84-EA00E9D4A6C5}" type="presParOf" srcId="{F4746A3B-5FBC-42A2-B0CA-97E129C32753}" destId="{AD5CF8E3-390D-4022-B489-BA7A3A6A56CE}" srcOrd="0" destOrd="0" presId="urn:microsoft.com/office/officeart/2005/8/layout/equation2"/>
    <dgm:cxn modelId="{B53EF94F-8E36-467D-A96C-4061EFF92211}" type="presParOf" srcId="{F4746A3B-5FBC-42A2-B0CA-97E129C32753}" destId="{10CE7F3E-D4B5-4DDE-BF39-1B725FB3EBC4}" srcOrd="1" destOrd="0" presId="urn:microsoft.com/office/officeart/2005/8/layout/equation2"/>
    <dgm:cxn modelId="{4219E117-AFEB-4422-8A85-37BC8907B18F}" type="presParOf" srcId="{F4746A3B-5FBC-42A2-B0CA-97E129C32753}" destId="{9CC952AC-AB88-41B8-933E-75C3EA3D135D}" srcOrd="2" destOrd="0" presId="urn:microsoft.com/office/officeart/2005/8/layout/equation2"/>
    <dgm:cxn modelId="{3E81E6C4-A978-416F-AE6E-80BFA406F10C}" type="presParOf" srcId="{F4746A3B-5FBC-42A2-B0CA-97E129C32753}" destId="{D1A9D890-4984-47ED-900B-DA4AACCB54DF}" srcOrd="3" destOrd="0" presId="urn:microsoft.com/office/officeart/2005/8/layout/equation2"/>
    <dgm:cxn modelId="{C4BF4636-E246-4011-8ACD-4208BC7E826B}" type="presParOf" srcId="{F4746A3B-5FBC-42A2-B0CA-97E129C32753}" destId="{E0F1589C-CE0D-45FD-85ED-D6CCEB7435F1}" srcOrd="4" destOrd="0" presId="urn:microsoft.com/office/officeart/2005/8/layout/equation2"/>
    <dgm:cxn modelId="{518BD3CC-E0C4-4CE5-B23E-F2387A6AE76E}" type="presParOf" srcId="{B88403DF-2861-4A2E-B7A0-8880E2DAD3B8}" destId="{14C2C02F-FBE0-4025-822F-3B5596AD54B9}" srcOrd="1" destOrd="0" presId="urn:microsoft.com/office/officeart/2005/8/layout/equation2"/>
    <dgm:cxn modelId="{56483899-9BF2-4C90-8211-51CF2CA57BAB}" type="presParOf" srcId="{14C2C02F-FBE0-4025-822F-3B5596AD54B9}" destId="{30F2FD11-B62B-49C6-992C-3B68E8F716F4}" srcOrd="0" destOrd="0" presId="urn:microsoft.com/office/officeart/2005/8/layout/equation2"/>
    <dgm:cxn modelId="{D7C2784B-944C-4F01-A5F4-370482FC0A8B}" type="presParOf" srcId="{B88403DF-2861-4A2E-B7A0-8880E2DAD3B8}" destId="{4DD06A87-D69E-49AA-BD6F-96A33F7B5C0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CE2805-09A3-453A-B2B1-D42052DC172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BA8F38-870F-4D45-849E-F7AC008FA7C6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C&amp;S Savings</a:t>
          </a:r>
          <a:endParaRPr lang="en-US" dirty="0"/>
        </a:p>
      </dgm:t>
    </dgm:pt>
    <dgm:pt modelId="{170F7213-9BC9-4924-B248-CB6F542BA65C}" type="parTrans" cxnId="{CFB605CD-C803-4668-8C4E-67C1EE836E6F}">
      <dgm:prSet/>
      <dgm:spPr/>
      <dgm:t>
        <a:bodyPr/>
        <a:lstStyle/>
        <a:p>
          <a:endParaRPr lang="en-US"/>
        </a:p>
      </dgm:t>
    </dgm:pt>
    <dgm:pt modelId="{A52FC837-C2F6-43D2-86D8-68D751DF5550}" type="sibTrans" cxnId="{CFB605CD-C803-4668-8C4E-67C1EE836E6F}">
      <dgm:prSet/>
      <dgm:spPr/>
      <dgm:t>
        <a:bodyPr/>
        <a:lstStyle/>
        <a:p>
          <a:endParaRPr lang="en-US"/>
        </a:p>
      </dgm:t>
    </dgm:pt>
    <dgm:pt modelId="{9AC06C9F-A8AA-42DC-A4AB-6BE6689AD118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/>
            <a:t>Additional Project Savings</a:t>
          </a:r>
          <a:endParaRPr lang="en-US" sz="1600" dirty="0"/>
        </a:p>
      </dgm:t>
    </dgm:pt>
    <dgm:pt modelId="{FD89CF1E-C8C0-4C5E-A5BE-107B6446F3B2}" type="sibTrans" cxnId="{ADA1B2FE-FCB8-4E64-8975-BC26053CE61E}">
      <dgm:prSet/>
      <dgm:spPr/>
      <dgm:t>
        <a:bodyPr/>
        <a:lstStyle/>
        <a:p>
          <a:endParaRPr lang="en-US"/>
        </a:p>
      </dgm:t>
    </dgm:pt>
    <dgm:pt modelId="{2F796D88-6BE5-4E59-B1C9-6D112AC81DF7}" type="parTrans" cxnId="{ADA1B2FE-FCB8-4E64-8975-BC26053CE61E}">
      <dgm:prSet/>
      <dgm:spPr/>
      <dgm:t>
        <a:bodyPr/>
        <a:lstStyle/>
        <a:p>
          <a:endParaRPr lang="en-US"/>
        </a:p>
      </dgm:t>
    </dgm:pt>
    <dgm:pt modelId="{084A60DD-38E1-4295-820E-C7FA022D89A0}" type="pres">
      <dgm:prSet presAssocID="{E6CE2805-09A3-453A-B2B1-D42052DC17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B5F3CE-991F-4894-9986-2D31755D52EB}" type="pres">
      <dgm:prSet presAssocID="{3ABA8F38-870F-4D45-849E-F7AC008FA7C6}" presName="composite" presStyleCnt="0"/>
      <dgm:spPr/>
    </dgm:pt>
    <dgm:pt modelId="{97322DF5-A1A5-458A-92AC-635E872087A1}" type="pres">
      <dgm:prSet presAssocID="{3ABA8F38-870F-4D45-849E-F7AC008FA7C6}" presName="parentText" presStyleLbl="alignNode1" presStyleIdx="0" presStyleCnt="2" custLinFactNeighborY="-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89E20-968D-4903-80B5-535C4277C030}" type="pres">
      <dgm:prSet presAssocID="{3ABA8F38-870F-4D45-849E-F7AC008FA7C6}" presName="descendantText" presStyleLbl="alignAcc1" presStyleIdx="0" presStyleCnt="2" custScaleX="76148">
        <dgm:presLayoutVars>
          <dgm:bulletEnabled val="1"/>
        </dgm:presLayoutVars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3E139E09-1CD0-4E64-9A61-B0195EBFDEC3}" type="pres">
      <dgm:prSet presAssocID="{A52FC837-C2F6-43D2-86D8-68D751DF5550}" presName="sp" presStyleCnt="0"/>
      <dgm:spPr/>
    </dgm:pt>
    <dgm:pt modelId="{633A7FEB-4C27-447D-82AF-C70F9017F709}" type="pres">
      <dgm:prSet presAssocID="{9AC06C9F-A8AA-42DC-A4AB-6BE6689AD118}" presName="composite" presStyleCnt="0"/>
      <dgm:spPr/>
    </dgm:pt>
    <dgm:pt modelId="{010CB850-2881-40DB-B712-B509F1289498}" type="pres">
      <dgm:prSet presAssocID="{9AC06C9F-A8AA-42DC-A4AB-6BE6689AD11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51227-060E-4E47-8F9C-D5CE0790DFF3}" type="pres">
      <dgm:prSet presAssocID="{9AC06C9F-A8AA-42DC-A4AB-6BE6689AD118}" presName="descendantText" presStyleLbl="alignAcc1" presStyleIdx="1" presStyleCnt="2" custScaleX="76696">
        <dgm:presLayoutVars>
          <dgm:bulletEnabled val="1"/>
        </dgm:presLayoutVars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ADA1B2FE-FCB8-4E64-8975-BC26053CE61E}" srcId="{E6CE2805-09A3-453A-B2B1-D42052DC172F}" destId="{9AC06C9F-A8AA-42DC-A4AB-6BE6689AD118}" srcOrd="1" destOrd="0" parTransId="{2F796D88-6BE5-4E59-B1C9-6D112AC81DF7}" sibTransId="{FD89CF1E-C8C0-4C5E-A5BE-107B6446F3B2}"/>
    <dgm:cxn modelId="{D9EBDE45-4257-4B41-84D7-46ADF321EC2F}" type="presOf" srcId="{E6CE2805-09A3-453A-B2B1-D42052DC172F}" destId="{084A60DD-38E1-4295-820E-C7FA022D89A0}" srcOrd="0" destOrd="0" presId="urn:microsoft.com/office/officeart/2005/8/layout/chevron2"/>
    <dgm:cxn modelId="{CFB605CD-C803-4668-8C4E-67C1EE836E6F}" srcId="{E6CE2805-09A3-453A-B2B1-D42052DC172F}" destId="{3ABA8F38-870F-4D45-849E-F7AC008FA7C6}" srcOrd="0" destOrd="0" parTransId="{170F7213-9BC9-4924-B248-CB6F542BA65C}" sibTransId="{A52FC837-C2F6-43D2-86D8-68D751DF5550}"/>
    <dgm:cxn modelId="{3F1955D0-A772-4F7B-929F-6602F066A097}" type="presOf" srcId="{3ABA8F38-870F-4D45-849E-F7AC008FA7C6}" destId="{97322DF5-A1A5-458A-92AC-635E872087A1}" srcOrd="0" destOrd="0" presId="urn:microsoft.com/office/officeart/2005/8/layout/chevron2"/>
    <dgm:cxn modelId="{4F2C2EB7-92F9-44AC-9121-27DF30F2B194}" type="presOf" srcId="{9AC06C9F-A8AA-42DC-A4AB-6BE6689AD118}" destId="{010CB850-2881-40DB-B712-B509F1289498}" srcOrd="0" destOrd="0" presId="urn:microsoft.com/office/officeart/2005/8/layout/chevron2"/>
    <dgm:cxn modelId="{96F140C5-FA11-48A7-A0C6-8784CF38F791}" type="presParOf" srcId="{084A60DD-38E1-4295-820E-C7FA022D89A0}" destId="{59B5F3CE-991F-4894-9986-2D31755D52EB}" srcOrd="0" destOrd="0" presId="urn:microsoft.com/office/officeart/2005/8/layout/chevron2"/>
    <dgm:cxn modelId="{0CE45625-D90D-42A2-8A81-4CB29D252C16}" type="presParOf" srcId="{59B5F3CE-991F-4894-9986-2D31755D52EB}" destId="{97322DF5-A1A5-458A-92AC-635E872087A1}" srcOrd="0" destOrd="0" presId="urn:microsoft.com/office/officeart/2005/8/layout/chevron2"/>
    <dgm:cxn modelId="{83FA9493-39A8-4B62-A550-DF45C6504F02}" type="presParOf" srcId="{59B5F3CE-991F-4894-9986-2D31755D52EB}" destId="{67889E20-968D-4903-80B5-535C4277C030}" srcOrd="1" destOrd="0" presId="urn:microsoft.com/office/officeart/2005/8/layout/chevron2"/>
    <dgm:cxn modelId="{3E12164B-2BF1-4CCD-95C1-24834E69B57A}" type="presParOf" srcId="{084A60DD-38E1-4295-820E-C7FA022D89A0}" destId="{3E139E09-1CD0-4E64-9A61-B0195EBFDEC3}" srcOrd="1" destOrd="0" presId="urn:microsoft.com/office/officeart/2005/8/layout/chevron2"/>
    <dgm:cxn modelId="{1A27F6AB-93DD-4621-86CD-821C145AF741}" type="presParOf" srcId="{084A60DD-38E1-4295-820E-C7FA022D89A0}" destId="{633A7FEB-4C27-447D-82AF-C70F9017F709}" srcOrd="2" destOrd="0" presId="urn:microsoft.com/office/officeart/2005/8/layout/chevron2"/>
    <dgm:cxn modelId="{2E66D70F-3959-4AA4-85FB-6450C6C0DD72}" type="presParOf" srcId="{633A7FEB-4C27-447D-82AF-C70F9017F709}" destId="{010CB850-2881-40DB-B712-B509F1289498}" srcOrd="0" destOrd="0" presId="urn:microsoft.com/office/officeart/2005/8/layout/chevron2"/>
    <dgm:cxn modelId="{7649FB05-D8F5-4372-AA68-97F803BBFD68}" type="presParOf" srcId="{633A7FEB-4C27-447D-82AF-C70F9017F709}" destId="{E1A51227-060E-4E47-8F9C-D5CE0790DF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D0EF18-75BB-4BE0-902D-E625679597EA}">
      <dsp:nvSpPr>
        <dsp:cNvPr id="0" name=""/>
        <dsp:cNvSpPr/>
      </dsp:nvSpPr>
      <dsp:spPr>
        <a:xfrm rot="1742424">
          <a:off x="1865271" y="2878126"/>
          <a:ext cx="775580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775580" y="336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3CBD1-A416-4503-B708-C271E0647B07}">
      <dsp:nvSpPr>
        <dsp:cNvPr id="0" name=""/>
        <dsp:cNvSpPr/>
      </dsp:nvSpPr>
      <dsp:spPr>
        <a:xfrm rot="19857576">
          <a:off x="1865271" y="1626549"/>
          <a:ext cx="775580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775580" y="336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292D2-2703-4B99-B244-34A292403CAC}">
      <dsp:nvSpPr>
        <dsp:cNvPr id="0" name=""/>
        <dsp:cNvSpPr/>
      </dsp:nvSpPr>
      <dsp:spPr>
        <a:xfrm>
          <a:off x="211" y="1160226"/>
          <a:ext cx="2251546" cy="2251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CFE14-3A05-45C9-AA48-AE87E7643645}">
      <dsp:nvSpPr>
        <dsp:cNvPr id="0" name=""/>
        <dsp:cNvSpPr/>
      </dsp:nvSpPr>
      <dsp:spPr>
        <a:xfrm>
          <a:off x="2507176" y="468616"/>
          <a:ext cx="1350927" cy="1350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Participating C&amp;S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Accounting</a:t>
          </a:r>
          <a:endParaRPr lang="en-US" sz="1300" kern="1200" dirty="0"/>
        </a:p>
      </dsp:txBody>
      <dsp:txXfrm>
        <a:off x="2507176" y="468616"/>
        <a:ext cx="1350927" cy="1350927"/>
      </dsp:txXfrm>
    </dsp:sp>
    <dsp:sp modelId="{4E63B641-217D-4ECD-B6A8-DDA7321D4F1F}">
      <dsp:nvSpPr>
        <dsp:cNvPr id="0" name=""/>
        <dsp:cNvSpPr/>
      </dsp:nvSpPr>
      <dsp:spPr>
        <a:xfrm>
          <a:off x="3993197" y="468616"/>
          <a:ext cx="2026391" cy="1350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798"/>
            </a:spcAft>
            <a:buChar char="••"/>
          </a:pPr>
          <a:r>
            <a:rPr lang="en-US" sz="1100" kern="1200" dirty="0" smtClean="0"/>
            <a:t>Custom Calculations via CEC approved Modeling tools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798"/>
            </a:spcAft>
            <a:buChar char="••"/>
          </a:pPr>
          <a:r>
            <a:rPr lang="en-US" sz="1100" kern="1200" dirty="0" smtClean="0"/>
            <a:t>Savings are calculated based on existing baseline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798"/>
            </a:spcAft>
            <a:buChar char="••"/>
          </a:pPr>
          <a:r>
            <a:rPr lang="en-US" sz="1100" kern="1200" dirty="0" smtClean="0"/>
            <a:t>C&amp;S and  above code savings are tracked and separated in engineering evaluations</a:t>
          </a:r>
          <a:endParaRPr lang="en-US" sz="1100" kern="1200" dirty="0"/>
        </a:p>
      </dsp:txBody>
      <dsp:txXfrm>
        <a:off x="3993197" y="468616"/>
        <a:ext cx="2026391" cy="1350927"/>
      </dsp:txXfrm>
    </dsp:sp>
    <dsp:sp modelId="{47F2C068-E20C-4187-994F-E6C07600F68C}">
      <dsp:nvSpPr>
        <dsp:cNvPr id="0" name=""/>
        <dsp:cNvSpPr/>
      </dsp:nvSpPr>
      <dsp:spPr>
        <a:xfrm>
          <a:off x="2507176" y="2752455"/>
          <a:ext cx="1350927" cy="1350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Non-Participating C&amp;S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Accounting</a:t>
          </a:r>
          <a:endParaRPr lang="en-US" sz="1300" kern="1200" dirty="0"/>
        </a:p>
      </dsp:txBody>
      <dsp:txXfrm>
        <a:off x="2507176" y="2752455"/>
        <a:ext cx="1350927" cy="1350927"/>
      </dsp:txXfrm>
    </dsp:sp>
    <dsp:sp modelId="{3D45C519-CE31-4489-9B71-A01F1691DBFE}">
      <dsp:nvSpPr>
        <dsp:cNvPr id="0" name=""/>
        <dsp:cNvSpPr/>
      </dsp:nvSpPr>
      <dsp:spPr>
        <a:xfrm>
          <a:off x="3993197" y="2752455"/>
          <a:ext cx="2026391" cy="1350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798"/>
            </a:spcAft>
            <a:buChar char="••"/>
          </a:pPr>
          <a:r>
            <a:rPr lang="en-US" sz="1100" kern="1200" dirty="0" smtClean="0"/>
            <a:t>Use High Level C&amp;S calculation methodology adopted by CA IOUs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798"/>
            </a:spcAft>
            <a:buChar char="••"/>
          </a:pPr>
          <a:r>
            <a:rPr lang="en-US" sz="1100" kern="1200" dirty="0" smtClean="0"/>
            <a:t>Track non-participating customer development projects through local building departments throughout service territory</a:t>
          </a:r>
          <a:endParaRPr lang="en-US" sz="1100" kern="1200" dirty="0"/>
        </a:p>
      </dsp:txBody>
      <dsp:txXfrm>
        <a:off x="3993197" y="2752455"/>
        <a:ext cx="2026391" cy="13509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5CF8E3-390D-4022-B489-BA7A3A6A56CE}">
      <dsp:nvSpPr>
        <dsp:cNvPr id="0" name=""/>
        <dsp:cNvSpPr/>
      </dsp:nvSpPr>
      <dsp:spPr>
        <a:xfrm>
          <a:off x="283108" y="104"/>
          <a:ext cx="1324384" cy="1324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Participating Customer  C&amp;S Savings</a:t>
          </a:r>
          <a:endParaRPr lang="en-US" sz="1200" kern="1200" dirty="0"/>
        </a:p>
      </dsp:txBody>
      <dsp:txXfrm>
        <a:off x="283108" y="104"/>
        <a:ext cx="1324384" cy="1324384"/>
      </dsp:txXfrm>
    </dsp:sp>
    <dsp:sp modelId="{9CC952AC-AB88-41B8-933E-75C3EA3D135D}">
      <dsp:nvSpPr>
        <dsp:cNvPr id="0" name=""/>
        <dsp:cNvSpPr/>
      </dsp:nvSpPr>
      <dsp:spPr>
        <a:xfrm>
          <a:off x="561228" y="1432028"/>
          <a:ext cx="768142" cy="76814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1228" y="1432028"/>
        <a:ext cx="768142" cy="768142"/>
      </dsp:txXfrm>
    </dsp:sp>
    <dsp:sp modelId="{E0F1589C-CE0D-45FD-85ED-D6CCEB7435F1}">
      <dsp:nvSpPr>
        <dsp:cNvPr id="0" name=""/>
        <dsp:cNvSpPr/>
      </dsp:nvSpPr>
      <dsp:spPr>
        <a:xfrm>
          <a:off x="283108" y="2307711"/>
          <a:ext cx="1324384" cy="1324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Non-Participating Customer  C&amp;S Savings</a:t>
          </a:r>
          <a:endParaRPr lang="en-US" sz="1200" kern="1200" dirty="0"/>
        </a:p>
      </dsp:txBody>
      <dsp:txXfrm>
        <a:off x="283108" y="2307711"/>
        <a:ext cx="1324384" cy="1324384"/>
      </dsp:txXfrm>
    </dsp:sp>
    <dsp:sp modelId="{14C2C02F-FBE0-4025-822F-3B5596AD54B9}">
      <dsp:nvSpPr>
        <dsp:cNvPr id="0" name=""/>
        <dsp:cNvSpPr/>
      </dsp:nvSpPr>
      <dsp:spPr>
        <a:xfrm>
          <a:off x="1806150" y="1569764"/>
          <a:ext cx="421154" cy="492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06150" y="1569764"/>
        <a:ext cx="421154" cy="492670"/>
      </dsp:txXfrm>
    </dsp:sp>
    <dsp:sp modelId="{4DD06A87-D69E-49AA-BD6F-96A33F7B5C0F}">
      <dsp:nvSpPr>
        <dsp:cNvPr id="0" name=""/>
        <dsp:cNvSpPr/>
      </dsp:nvSpPr>
      <dsp:spPr>
        <a:xfrm>
          <a:off x="2402123" y="491715"/>
          <a:ext cx="2648768" cy="2648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Portfolio C&amp;S Savings</a:t>
          </a:r>
          <a:endParaRPr lang="en-US" sz="3600" kern="1200" dirty="0"/>
        </a:p>
      </dsp:txBody>
      <dsp:txXfrm>
        <a:off x="2402123" y="491715"/>
        <a:ext cx="2648768" cy="26487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22DF5-A1A5-458A-92AC-635E872087A1}">
      <dsp:nvSpPr>
        <dsp:cNvPr id="0" name=""/>
        <dsp:cNvSpPr/>
      </dsp:nvSpPr>
      <dsp:spPr>
        <a:xfrm rot="5400000">
          <a:off x="-56459" y="303902"/>
          <a:ext cx="2001083" cy="1400758"/>
        </a:xfrm>
        <a:prstGeom prst="chevron">
          <a:avLst/>
        </a:prstGeom>
        <a:solidFill>
          <a:schemeClr val="accent1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/>
              <a:cs typeface="Arial"/>
            </a:rPr>
            <a:t>C&amp;S Savings</a:t>
          </a:r>
          <a:endParaRPr lang="en-US" sz="2000" kern="1200" dirty="0">
            <a:latin typeface="Arial"/>
            <a:cs typeface="Arial"/>
          </a:endParaRPr>
        </a:p>
      </dsp:txBody>
      <dsp:txXfrm rot="5400000">
        <a:off x="-56459" y="303902"/>
        <a:ext cx="2001083" cy="1400758"/>
      </dsp:txXfrm>
    </dsp:sp>
    <dsp:sp modelId="{67889E20-968D-4903-80B5-535C4277C030}">
      <dsp:nvSpPr>
        <dsp:cNvPr id="0" name=""/>
        <dsp:cNvSpPr/>
      </dsp:nvSpPr>
      <dsp:spPr>
        <a:xfrm rot="5400000">
          <a:off x="3085626" y="-938135"/>
          <a:ext cx="1300704" cy="3185295"/>
        </a:xfrm>
        <a:prstGeom prst="round2SameRect">
          <a:avLst/>
        </a:prstGeom>
        <a:solidFill>
          <a:schemeClr val="accent1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010CB850-2881-40DB-B712-B509F1289498}">
      <dsp:nvSpPr>
        <dsp:cNvPr id="0" name=""/>
        <dsp:cNvSpPr/>
      </dsp:nvSpPr>
      <dsp:spPr>
        <a:xfrm rot="5400000">
          <a:off x="-56459" y="2017446"/>
          <a:ext cx="2001083" cy="1400758"/>
        </a:xfrm>
        <a:prstGeom prst="chevron">
          <a:avLst/>
        </a:prstGeom>
        <a:solidFill>
          <a:schemeClr val="accent3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Additional Project Savings</a:t>
          </a:r>
          <a:endParaRPr lang="en-US" sz="1600" kern="1200" dirty="0">
            <a:latin typeface="Arial"/>
            <a:cs typeface="Arial"/>
          </a:endParaRPr>
        </a:p>
      </dsp:txBody>
      <dsp:txXfrm rot="5400000">
        <a:off x="-56459" y="2017446"/>
        <a:ext cx="2001083" cy="1400758"/>
      </dsp:txXfrm>
    </dsp:sp>
    <dsp:sp modelId="{E1A51227-060E-4E47-8F9C-D5CE0790DFF3}">
      <dsp:nvSpPr>
        <dsp:cNvPr id="0" name=""/>
        <dsp:cNvSpPr/>
      </dsp:nvSpPr>
      <dsp:spPr>
        <a:xfrm rot="5400000">
          <a:off x="3085284" y="763868"/>
          <a:ext cx="1301388" cy="3208218"/>
        </a:xfrm>
        <a:prstGeom prst="round2SameRect">
          <a:avLst/>
        </a:prstGeom>
        <a:solidFill>
          <a:schemeClr val="accent3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D0EF18-75BB-4BE0-902D-E625679597EA}">
      <dsp:nvSpPr>
        <dsp:cNvPr id="0" name=""/>
        <dsp:cNvSpPr/>
      </dsp:nvSpPr>
      <dsp:spPr>
        <a:xfrm rot="1742424">
          <a:off x="1865271" y="2878126"/>
          <a:ext cx="775580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775580" y="336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3CBD1-A416-4503-B708-C271E0647B07}">
      <dsp:nvSpPr>
        <dsp:cNvPr id="0" name=""/>
        <dsp:cNvSpPr/>
      </dsp:nvSpPr>
      <dsp:spPr>
        <a:xfrm rot="19857576">
          <a:off x="1865271" y="1626549"/>
          <a:ext cx="775580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775580" y="336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292D2-2703-4B99-B244-34A292403CAC}">
      <dsp:nvSpPr>
        <dsp:cNvPr id="0" name=""/>
        <dsp:cNvSpPr/>
      </dsp:nvSpPr>
      <dsp:spPr>
        <a:xfrm>
          <a:off x="211" y="1160226"/>
          <a:ext cx="2251546" cy="2251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CFE14-3A05-45C9-AA48-AE87E7643645}">
      <dsp:nvSpPr>
        <dsp:cNvPr id="0" name=""/>
        <dsp:cNvSpPr/>
      </dsp:nvSpPr>
      <dsp:spPr>
        <a:xfrm>
          <a:off x="2507176" y="468616"/>
          <a:ext cx="1350927" cy="1350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Participating C&amp;S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Accounting</a:t>
          </a:r>
          <a:endParaRPr lang="en-US" sz="1300" kern="1200" dirty="0"/>
        </a:p>
      </dsp:txBody>
      <dsp:txXfrm>
        <a:off x="2507176" y="468616"/>
        <a:ext cx="1350927" cy="1350927"/>
      </dsp:txXfrm>
    </dsp:sp>
    <dsp:sp modelId="{4E63B641-217D-4ECD-B6A8-DDA7321D4F1F}">
      <dsp:nvSpPr>
        <dsp:cNvPr id="0" name=""/>
        <dsp:cNvSpPr/>
      </dsp:nvSpPr>
      <dsp:spPr>
        <a:xfrm>
          <a:off x="3993197" y="468616"/>
          <a:ext cx="2026391" cy="1350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816"/>
            </a:spcAft>
            <a:buChar char="••"/>
          </a:pPr>
          <a:r>
            <a:rPr lang="en-US" sz="1100" kern="1200" dirty="0" smtClean="0">
              <a:latin typeface="Arial"/>
              <a:cs typeface="Arial"/>
            </a:rPr>
            <a:t>Programs claim total savings from existing condition baseline.</a:t>
          </a:r>
          <a:endParaRPr lang="en-US" sz="1100" kern="1200" dirty="0">
            <a:latin typeface="Arial"/>
            <a:cs typeface="Arial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816"/>
            </a:spcAft>
            <a:buChar char="••"/>
          </a:pPr>
          <a:r>
            <a:rPr lang="en-US" sz="1100" kern="1200" dirty="0" smtClean="0">
              <a:latin typeface="Arial"/>
              <a:cs typeface="Arial"/>
            </a:rPr>
            <a:t>Use modified Potential Modeling method to quantify proportion of embedded C&amp;S savings from incentive programs  </a:t>
          </a:r>
          <a:endParaRPr lang="en-US" sz="1100" kern="1200" dirty="0">
            <a:latin typeface="Arial"/>
            <a:cs typeface="Arial"/>
          </a:endParaRPr>
        </a:p>
      </dsp:txBody>
      <dsp:txXfrm>
        <a:off x="3993197" y="468616"/>
        <a:ext cx="2026391" cy="1350927"/>
      </dsp:txXfrm>
    </dsp:sp>
    <dsp:sp modelId="{47F2C068-E20C-4187-994F-E6C07600F68C}">
      <dsp:nvSpPr>
        <dsp:cNvPr id="0" name=""/>
        <dsp:cNvSpPr/>
      </dsp:nvSpPr>
      <dsp:spPr>
        <a:xfrm>
          <a:off x="2507176" y="2752455"/>
          <a:ext cx="1350927" cy="1350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Non-Participating C&amp;S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Accounting</a:t>
          </a:r>
          <a:endParaRPr lang="en-US" sz="1300" kern="1200" dirty="0"/>
        </a:p>
      </dsp:txBody>
      <dsp:txXfrm>
        <a:off x="2507176" y="2752455"/>
        <a:ext cx="1350927" cy="1350927"/>
      </dsp:txXfrm>
    </dsp:sp>
    <dsp:sp modelId="{3D45C519-CE31-4489-9B71-A01F1691DBFE}">
      <dsp:nvSpPr>
        <dsp:cNvPr id="0" name=""/>
        <dsp:cNvSpPr/>
      </dsp:nvSpPr>
      <dsp:spPr>
        <a:xfrm>
          <a:off x="3993197" y="2752455"/>
          <a:ext cx="2026391" cy="1350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Arial"/>
              <a:cs typeface="Arial"/>
            </a:rPr>
            <a:t>Use Potential Modeling to calculate total C&amp;S impacts and subtract portion of incentive program embedded C&amp;S </a:t>
          </a:r>
          <a:endParaRPr lang="en-US" sz="1100" kern="1200" dirty="0">
            <a:latin typeface="Arial"/>
            <a:cs typeface="Arial"/>
          </a:endParaRPr>
        </a:p>
      </dsp:txBody>
      <dsp:txXfrm>
        <a:off x="3993197" y="2752455"/>
        <a:ext cx="2026391" cy="13509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5CF8E3-390D-4022-B489-BA7A3A6A56CE}">
      <dsp:nvSpPr>
        <dsp:cNvPr id="0" name=""/>
        <dsp:cNvSpPr/>
      </dsp:nvSpPr>
      <dsp:spPr>
        <a:xfrm>
          <a:off x="283108" y="104"/>
          <a:ext cx="1324384" cy="1324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Participating Customer  C&amp;S Savings</a:t>
          </a:r>
          <a:endParaRPr lang="en-US" sz="1200" kern="1200" dirty="0"/>
        </a:p>
      </dsp:txBody>
      <dsp:txXfrm>
        <a:off x="283108" y="104"/>
        <a:ext cx="1324384" cy="1324384"/>
      </dsp:txXfrm>
    </dsp:sp>
    <dsp:sp modelId="{9CC952AC-AB88-41B8-933E-75C3EA3D135D}">
      <dsp:nvSpPr>
        <dsp:cNvPr id="0" name=""/>
        <dsp:cNvSpPr/>
      </dsp:nvSpPr>
      <dsp:spPr>
        <a:xfrm>
          <a:off x="561228" y="1432028"/>
          <a:ext cx="768142" cy="76814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1228" y="1432028"/>
        <a:ext cx="768142" cy="768142"/>
      </dsp:txXfrm>
    </dsp:sp>
    <dsp:sp modelId="{E0F1589C-CE0D-45FD-85ED-D6CCEB7435F1}">
      <dsp:nvSpPr>
        <dsp:cNvPr id="0" name=""/>
        <dsp:cNvSpPr/>
      </dsp:nvSpPr>
      <dsp:spPr>
        <a:xfrm>
          <a:off x="283108" y="2307711"/>
          <a:ext cx="1324384" cy="1324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Non-Participating Customer  C&amp;S Savings</a:t>
          </a:r>
          <a:endParaRPr lang="en-US" sz="1200" kern="1200" dirty="0"/>
        </a:p>
      </dsp:txBody>
      <dsp:txXfrm>
        <a:off x="283108" y="2307711"/>
        <a:ext cx="1324384" cy="1324384"/>
      </dsp:txXfrm>
    </dsp:sp>
    <dsp:sp modelId="{14C2C02F-FBE0-4025-822F-3B5596AD54B9}">
      <dsp:nvSpPr>
        <dsp:cNvPr id="0" name=""/>
        <dsp:cNvSpPr/>
      </dsp:nvSpPr>
      <dsp:spPr>
        <a:xfrm>
          <a:off x="1806150" y="1569764"/>
          <a:ext cx="421154" cy="492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06150" y="1569764"/>
        <a:ext cx="421154" cy="492670"/>
      </dsp:txXfrm>
    </dsp:sp>
    <dsp:sp modelId="{4DD06A87-D69E-49AA-BD6F-96A33F7B5C0F}">
      <dsp:nvSpPr>
        <dsp:cNvPr id="0" name=""/>
        <dsp:cNvSpPr/>
      </dsp:nvSpPr>
      <dsp:spPr>
        <a:xfrm>
          <a:off x="2402123" y="491715"/>
          <a:ext cx="2648768" cy="2648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Portfolio C&amp;S Savings</a:t>
          </a:r>
          <a:endParaRPr lang="en-US" sz="3600" kern="1200" dirty="0"/>
        </a:p>
      </dsp:txBody>
      <dsp:txXfrm>
        <a:off x="2402123" y="491715"/>
        <a:ext cx="2648768" cy="264876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22DF5-A1A5-458A-92AC-635E872087A1}">
      <dsp:nvSpPr>
        <dsp:cNvPr id="0" name=""/>
        <dsp:cNvSpPr/>
      </dsp:nvSpPr>
      <dsp:spPr>
        <a:xfrm rot="5400000">
          <a:off x="-59774" y="326235"/>
          <a:ext cx="2174875" cy="1522412"/>
        </a:xfrm>
        <a:prstGeom prst="chevron">
          <a:avLst/>
        </a:prstGeom>
        <a:solidFill>
          <a:schemeClr val="accent1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C&amp;S Savings</a:t>
          </a:r>
          <a:endParaRPr lang="en-US" sz="2200" kern="1200" dirty="0"/>
        </a:p>
      </dsp:txBody>
      <dsp:txXfrm rot="5400000">
        <a:off x="-59774" y="326235"/>
        <a:ext cx="2174875" cy="1522412"/>
      </dsp:txXfrm>
    </dsp:sp>
    <dsp:sp modelId="{67889E20-968D-4903-80B5-535C4277C030}">
      <dsp:nvSpPr>
        <dsp:cNvPr id="0" name=""/>
        <dsp:cNvSpPr/>
      </dsp:nvSpPr>
      <dsp:spPr>
        <a:xfrm rot="5400000">
          <a:off x="3368829" y="-1034052"/>
          <a:ext cx="1413668" cy="3482695"/>
        </a:xfrm>
        <a:prstGeom prst="round2SameRect">
          <a:avLst/>
        </a:prstGeom>
        <a:solidFill>
          <a:schemeClr val="accent1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010CB850-2881-40DB-B712-B509F1289498}">
      <dsp:nvSpPr>
        <dsp:cNvPr id="0" name=""/>
        <dsp:cNvSpPr/>
      </dsp:nvSpPr>
      <dsp:spPr>
        <a:xfrm rot="5400000">
          <a:off x="-59774" y="2214895"/>
          <a:ext cx="2174875" cy="1522412"/>
        </a:xfrm>
        <a:prstGeom prst="chevron">
          <a:avLst/>
        </a:prstGeom>
        <a:solidFill>
          <a:schemeClr val="accent3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Additional Project Savings</a:t>
          </a:r>
          <a:endParaRPr lang="en-US" sz="1600" kern="1200" dirty="0"/>
        </a:p>
      </dsp:txBody>
      <dsp:txXfrm rot="5400000">
        <a:off x="-59774" y="2214895"/>
        <a:ext cx="2174875" cy="1522412"/>
      </dsp:txXfrm>
    </dsp:sp>
    <dsp:sp modelId="{E1A51227-060E-4E47-8F9C-D5CE0790DFF3}">
      <dsp:nvSpPr>
        <dsp:cNvPr id="0" name=""/>
        <dsp:cNvSpPr/>
      </dsp:nvSpPr>
      <dsp:spPr>
        <a:xfrm rot="5400000">
          <a:off x="3368829" y="841618"/>
          <a:ext cx="1413668" cy="3507758"/>
        </a:xfrm>
        <a:prstGeom prst="round2SameRect">
          <a:avLst/>
        </a:prstGeom>
        <a:solidFill>
          <a:schemeClr val="accent3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948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9560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84F9-18E0-4395-94C9-59CC732E85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435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84F9-18E0-4395-94C9-59CC732E85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561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84F9-18E0-4395-94C9-59CC732E85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561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84F9-18E0-4395-94C9-59CC732E85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435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84F9-18E0-4395-94C9-59CC732E85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56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July 28,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docs.cpuc.ca.gov/PublishedDocs/Efile/G000/M164/K950/164950662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5.xml"/><Relationship Id="rId12" Type="http://schemas.microsoft.com/office/2007/relationships/diagramDrawing" Target="../diagrams/drawing5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diagramData" Target="../diagrams/data5.xml"/><Relationship Id="rId9" Type="http://schemas.openxmlformats.org/officeDocument/2006/relationships/diagramLayout" Target="../diagrams/layout5.xml"/><Relationship Id="rId10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5029200"/>
            <a:ext cx="6480174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Armen Saiyan, P.E. – LADWP</a:t>
            </a:r>
          </a:p>
          <a:p>
            <a:r>
              <a:rPr lang="en-US" dirty="0" smtClean="0"/>
              <a:t>Gary Cullen – Navigant</a:t>
            </a:r>
          </a:p>
          <a:p>
            <a:endParaRPr lang="en-US" sz="800" dirty="0" smtClean="0"/>
          </a:p>
          <a:p>
            <a:r>
              <a:rPr lang="en-US" dirty="0" smtClean="0"/>
              <a:t>July, 2016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0999" cy="1524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Existing Condition Baseline Programs </a:t>
            </a:r>
            <a:br>
              <a:rPr lang="en-US" sz="3600" dirty="0" smtClean="0"/>
            </a:br>
            <a:r>
              <a:rPr lang="en-US" sz="3600" dirty="0" smtClean="0"/>
              <a:t>&amp; Codes and Standards</a:t>
            </a:r>
            <a:endParaRPr lang="en-US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23" y="152400"/>
            <a:ext cx="8305800" cy="868362"/>
          </a:xfrm>
        </p:spPr>
        <p:txBody>
          <a:bodyPr>
            <a:normAutofit/>
          </a:bodyPr>
          <a:lstStyle/>
          <a:p>
            <a:r>
              <a:rPr lang="en-US" sz="2400" dirty="0"/>
              <a:t>Actual Program Implementation of Existing Condition Incentive Program Framework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5317027"/>
              </p:ext>
            </p:extLst>
          </p:nvPr>
        </p:nvGraphicFramePr>
        <p:xfrm>
          <a:off x="457200" y="2411442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371" y="1447800"/>
            <a:ext cx="8774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3B632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/>
                <a:cs typeface="Arial"/>
              </a:rPr>
              <a:t>All custom calculation projects use existing condition as baseline </a:t>
            </a:r>
          </a:p>
          <a:p>
            <a:pPr marL="285750" indent="-285750">
              <a:buClr>
                <a:srgbClr val="73B632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/>
                <a:cs typeface="Arial"/>
              </a:rPr>
              <a:t>Single Tiered Incentive Program uses total (to code and beyond code) savings as basis of incentive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9592" y="2069410"/>
            <a:ext cx="2878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Existing Baseline Consumption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2127" y="3969212"/>
            <a:ext cx="2628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Code Baseline Consumption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2127" y="5788223"/>
            <a:ext cx="2219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Proposed Consumption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6244438" y="2238034"/>
            <a:ext cx="537362" cy="379960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58000" y="3214505"/>
            <a:ext cx="19050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Single Tier Incentive for total project savings</a:t>
            </a:r>
          </a:p>
          <a:p>
            <a:endParaRPr lang="en-US" sz="900" dirty="0" smtClean="0">
              <a:latin typeface="Arial"/>
              <a:cs typeface="Arial"/>
            </a:endParaRPr>
          </a:p>
          <a:p>
            <a:endParaRPr lang="en-US" sz="900" dirty="0">
              <a:latin typeface="Arial"/>
              <a:cs typeface="Arial"/>
            </a:endParaRPr>
          </a:p>
          <a:p>
            <a:r>
              <a:rPr lang="en-US" sz="1050" dirty="0" smtClean="0">
                <a:latin typeface="Arial"/>
                <a:cs typeface="Arial"/>
              </a:rPr>
              <a:t>Application of  a hypothetical Code </a:t>
            </a:r>
            <a:r>
              <a:rPr lang="en-US" sz="1050" dirty="0">
                <a:latin typeface="Arial"/>
                <a:cs typeface="Arial"/>
              </a:rPr>
              <a:t>baseline would only </a:t>
            </a:r>
            <a:r>
              <a:rPr lang="en-US" sz="1050" dirty="0" smtClean="0">
                <a:latin typeface="Arial"/>
                <a:cs typeface="Arial"/>
              </a:rPr>
              <a:t>apply to retrofit projects that result in a net increase in load and new construction.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73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Excerpts from CPUC Proposed Decision </a:t>
            </a:r>
            <a:br>
              <a:rPr lang="en-US" sz="2800" dirty="0" smtClean="0"/>
            </a:br>
            <a:r>
              <a:rPr lang="en-US" sz="2800" dirty="0" smtClean="0"/>
              <a:t>on Statewide Programs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" y="1504208"/>
            <a:ext cx="8305800" cy="36625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cs typeface="Arial"/>
                <a:hlinkClick r:id="rId2"/>
              </a:rPr>
              <a:t>R.13-11-005 ALJ/JF2/</a:t>
            </a:r>
            <a:r>
              <a:rPr lang="en-US" dirty="0" err="1">
                <a:latin typeface="Arial"/>
                <a:cs typeface="Arial"/>
                <a:hlinkClick r:id="rId2"/>
              </a:rPr>
              <a:t>lil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Findings </a:t>
            </a:r>
            <a:r>
              <a:rPr lang="en-US" b="1" dirty="0">
                <a:latin typeface="Arial"/>
                <a:cs typeface="Arial"/>
              </a:rPr>
              <a:t>of </a:t>
            </a:r>
            <a:r>
              <a:rPr lang="en-US" b="1" dirty="0" smtClean="0">
                <a:latin typeface="Arial"/>
                <a:cs typeface="Arial"/>
              </a:rPr>
              <a:t>Fact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11</a:t>
            </a:r>
            <a:r>
              <a:rPr lang="en-US" sz="1600" dirty="0">
                <a:latin typeface="Arial"/>
                <a:cs typeface="Arial"/>
              </a:rPr>
              <a:t>. Giving utilities energy savings credit against their goals for codes and</a:t>
            </a:r>
          </a:p>
          <a:p>
            <a:r>
              <a:rPr lang="en-US" sz="1600" dirty="0">
                <a:latin typeface="Arial"/>
                <a:cs typeface="Arial"/>
              </a:rPr>
              <a:t>standards advocacy and also for programmatic activity would represent double</a:t>
            </a:r>
          </a:p>
          <a:p>
            <a:r>
              <a:rPr lang="en-US" sz="1600" dirty="0">
                <a:latin typeface="Arial"/>
                <a:cs typeface="Arial"/>
              </a:rPr>
              <a:t>counting of savings credit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u="sng" dirty="0" smtClean="0">
                <a:solidFill>
                  <a:srgbClr val="FF0000"/>
                </a:solidFill>
                <a:latin typeface="Arial"/>
                <a:cs typeface="Arial"/>
              </a:rPr>
              <a:t>15</a:t>
            </a:r>
            <a:r>
              <a:rPr lang="en-US" sz="1600" u="sng" dirty="0">
                <a:solidFill>
                  <a:srgbClr val="FF0000"/>
                </a:solidFill>
                <a:latin typeface="Arial"/>
                <a:cs typeface="Arial"/>
              </a:rPr>
              <a:t>. Utilities should not be assigned or receive credit towards energy efficiency</a:t>
            </a:r>
          </a:p>
          <a:p>
            <a:r>
              <a:rPr lang="en-US" sz="1600" u="sng" dirty="0">
                <a:solidFill>
                  <a:srgbClr val="FF0000"/>
                </a:solidFill>
                <a:latin typeface="Arial"/>
                <a:cs typeface="Arial"/>
              </a:rPr>
              <a:t>savings goals for codes and standards advocacy</a:t>
            </a:r>
            <a:r>
              <a:rPr lang="en-US" sz="1600" u="sng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endParaRPr lang="en-US" sz="1600" u="sng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19</a:t>
            </a:r>
            <a:r>
              <a:rPr lang="en-US" sz="1600" dirty="0">
                <a:latin typeface="Arial"/>
                <a:cs typeface="Arial"/>
              </a:rPr>
              <a:t>. Customer incentive design, in light of the change to default baseline</a:t>
            </a:r>
          </a:p>
          <a:p>
            <a:r>
              <a:rPr lang="en-US" sz="1600" dirty="0">
                <a:latin typeface="Arial"/>
                <a:cs typeface="Arial"/>
              </a:rPr>
              <a:t>policy, should consider differential benefits of the above-code savings relative to</a:t>
            </a:r>
          </a:p>
          <a:p>
            <a:r>
              <a:rPr lang="en-US" sz="1600" dirty="0">
                <a:latin typeface="Arial"/>
                <a:cs typeface="Arial"/>
              </a:rPr>
              <a:t>the to-code savings, and reflect those benefits in the payment structure.</a:t>
            </a:r>
            <a:endParaRPr lang="en-US" sz="1600" u="sng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85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Using Navigant’s ELRAM Potentials Model for </a:t>
            </a:r>
            <a:br>
              <a:rPr lang="en-US" sz="2400" dirty="0" smtClean="0"/>
            </a:br>
            <a:r>
              <a:rPr lang="en-US" sz="2400" dirty="0" smtClean="0"/>
              <a:t>Adjusting C&amp;S Claim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LADWP claims savings from their efforts supporting C&amp;S development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They utilize a method based on a pro-rated share of the allowed statewide C&amp;S savings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However Navigant, in performance of its EM&amp;V for LADWP, recognized the likelihood of double counting between the programmatic and C&amp;S claims of energy savings due to the fact many LADWP programs utilize an early retirement strategy 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Navigant also recognized that the double counting would not eliminate the C&amp;S savings, but only the portion coming from the program participants</a:t>
            </a:r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Using Navigant’s ELRAM Potentials Model for </a:t>
            </a:r>
            <a:br>
              <a:rPr lang="en-US" sz="2400" dirty="0" smtClean="0"/>
            </a:br>
            <a:r>
              <a:rPr lang="en-US" sz="2400" dirty="0" smtClean="0"/>
              <a:t>Adjusting C&amp;S Claim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Step 1: Utilize the IOU Method for identifying C&amp;S initial claimed savings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altLang="en-US" dirty="0" smtClean="0"/>
              <a:t>The savings, as calculated for SCE by sector are pro-rated to LADWP sales by sector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Step 2: LADWP considers the grid effects of their energy efficiency efforts, including C&amp;S, and uses a NTG value of 1.0. The IOU based C&amp;S savings include attribution factors, which make them net.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altLang="en-US" dirty="0" smtClean="0"/>
              <a:t>The utility attribution to Title 20 and Title 24 C&amp;S range from 53% to 75% and for the “Reach Codes” it is 100%. The federal appliance standards have much lower attribution of only 6.25%. 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altLang="en-US" dirty="0" smtClean="0"/>
              <a:t>The weighted utility attribution, without considering the federal appliance standards is 69.2%. LADWP utilizes this 69.2% attribution factor to estimate the effects on their grid from C&amp;S.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Using Navigant’s ELRAM Potentials Model for </a:t>
            </a:r>
            <a:br>
              <a:rPr lang="en-US" sz="2400" dirty="0" smtClean="0"/>
            </a:br>
            <a:r>
              <a:rPr lang="en-US" sz="2400" dirty="0" smtClean="0"/>
              <a:t>Adjusting C&amp;S Claim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Step 3: Create a typical ELRAM Potentials Model run for LADWP using current measure level input values as used for SCE. This is the base.</a:t>
            </a:r>
          </a:p>
          <a:p>
            <a:pPr marL="344488" lvl="1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Step 4: Create a new “No-C&amp;S” impact ELRAM Potentials Model run using Early Retirement rather than Replace on Burnout measure characterizations as much as possible and turning off future C&amp;S impacts.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Step 5: Create a delta effects output file by sector subtracting the results from Step 4 from Step 3.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Step 6: Utilize the results from Step 5 to reduce the claimed C&amp;S values developed in Step 2</a:t>
            </a:r>
            <a:endParaRPr lang="en-US" alt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LADWP Program Results FY 14-15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0746544"/>
              </p:ext>
            </p:extLst>
          </p:nvPr>
        </p:nvGraphicFramePr>
        <p:xfrm>
          <a:off x="152400" y="1524000"/>
          <a:ext cx="8686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47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LADWP Program Results  (FY13-14)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1371600"/>
            <a:ext cx="8458200" cy="118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latin typeface="Arial"/>
                <a:cs typeface="Arial"/>
              </a:rPr>
              <a:t>Despite increase in incentive amounts, programs using existing condition baselines have still maintained a high TRC. 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/>
                <a:cs typeface="Arial"/>
              </a:rPr>
              <a:t>Note: The policy change occurred mid-year in FY 13-14. </a:t>
            </a:r>
            <a:r>
              <a:rPr lang="en-US" sz="1400" b="1" dirty="0">
                <a:latin typeface="Arial"/>
                <a:cs typeface="Arial"/>
              </a:rPr>
              <a:t>FY 14-15 final results have not been finalized </a:t>
            </a:r>
            <a:r>
              <a:rPr lang="en-US" sz="1400" b="1" dirty="0" smtClean="0">
                <a:latin typeface="Arial"/>
                <a:cs typeface="Arial"/>
              </a:rPr>
              <a:t>yet, however progress indicators are showing relatively consistent results. 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1792068"/>
              </p:ext>
            </p:extLst>
          </p:nvPr>
        </p:nvGraphicFramePr>
        <p:xfrm>
          <a:off x="304799" y="2514600"/>
          <a:ext cx="8610601" cy="3870101"/>
        </p:xfrm>
        <a:graphic>
          <a:graphicData uri="http://schemas.openxmlformats.org/drawingml/2006/table">
            <a:tbl>
              <a:tblPr/>
              <a:tblGrid>
                <a:gridCol w="4154768"/>
                <a:gridCol w="926367"/>
                <a:gridCol w="1042166"/>
                <a:gridCol w="319596"/>
                <a:gridCol w="1426609"/>
                <a:gridCol w="741095"/>
              </a:tblGrid>
              <a:tr h="5468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Utility ($/kWh)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Resource ($/kWh)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PAC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TRC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EE PORTFOLIO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       0.03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         0.04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                 5.0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     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SBDI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LAUSD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LIREP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RETIRE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HEIP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CA Advanced Homes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Energy Upgrade CA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Consumer Rebate Program (CRP)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Custom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CLEO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Savings By Design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17.7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RCx Express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Refrigeration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Chiller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01B"/>
                    </a:solidFill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Codes &amp; Standards Title 24 &amp; Title 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Million Trees LA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LADWP Facilities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Embedded Energy from Water Measures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525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Plumbing Ordinance, Article V Codes &amp; Standards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         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 Impact Development (LID) Ordinance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       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         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490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01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Program Administration Benefits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1752" y="1527048"/>
            <a:ext cx="8503920" cy="47975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rgbClr val="73B632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b="1" dirty="0" smtClean="0"/>
              <a:t>Simplification of program administration and work paper development</a:t>
            </a:r>
          </a:p>
          <a:p>
            <a:r>
              <a:rPr lang="en-US" dirty="0" smtClean="0"/>
              <a:t>No more tedious debates over code baseline issues </a:t>
            </a:r>
          </a:p>
          <a:p>
            <a:r>
              <a:rPr lang="en-US" dirty="0" smtClean="0"/>
              <a:t>Simplified approach on a project by project basis.</a:t>
            </a:r>
          </a:p>
          <a:p>
            <a:pPr lvl="1"/>
            <a:r>
              <a:rPr lang="en-US" dirty="0"/>
              <a:t>Lower Program </a:t>
            </a:r>
            <a:r>
              <a:rPr lang="en-US" dirty="0" smtClean="0"/>
              <a:t>Administrative costs.</a:t>
            </a:r>
          </a:p>
          <a:p>
            <a:pPr lvl="1"/>
            <a:r>
              <a:rPr lang="en-US" dirty="0" smtClean="0"/>
              <a:t>Quick turnaround in project development and review.</a:t>
            </a:r>
          </a:p>
          <a:p>
            <a:pPr lvl="1"/>
            <a:r>
              <a:rPr lang="en-US" dirty="0" smtClean="0"/>
              <a:t>Savings results are representative of true grid impact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Despite potential for increase of incentive amounts the programs have still maintained a TRC greater than 1.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846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758952"/>
          </a:xfrm>
        </p:spPr>
        <p:txBody>
          <a:bodyPr/>
          <a:lstStyle/>
          <a:p>
            <a:r>
              <a:rPr lang="en-US" dirty="0" smtClean="0"/>
              <a:t>Summary of Questions for the TF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Comments on C&amp;S savings quantification methodology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Potential alternative to proposed CPUC ruling for statewide programs and C&amp;S savings claim?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Potential use in IOU programs with AB802 conditions?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dirty="0" smtClean="0"/>
              <a:t>What measures would this facilitate?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dirty="0" smtClean="0"/>
              <a:t>How could this facilitate the measure-specific baseline and other “preponderance of evidence” questions asked by proposed decision? 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632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900" dirty="0" smtClean="0"/>
              <a:t>High Level Framing:</a:t>
            </a:r>
            <a:br>
              <a:rPr lang="en-US" sz="2900" dirty="0" smtClean="0"/>
            </a:br>
            <a:r>
              <a:rPr lang="en-US" sz="2900" dirty="0" smtClean="0"/>
              <a:t>Presentation Goals</a:t>
            </a:r>
            <a:endParaRPr lang="en-US" sz="29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Comments on C&amp;S savings quantification methodology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dirty="0" smtClean="0"/>
              <a:t>What are potential sources of data to fill in gaps in current existing conditions baseline?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Potential use in IOU programs with AB802 conditions?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dirty="0" smtClean="0"/>
              <a:t>What measures would this facilitate?</a:t>
            </a:r>
          </a:p>
          <a:p>
            <a:pPr lvl="1">
              <a:spcAft>
                <a:spcPts val="600"/>
              </a:spcAft>
              <a:buClr>
                <a:srgbClr val="F8C01B"/>
              </a:buClr>
            </a:pPr>
            <a:r>
              <a:rPr lang="en-US" dirty="0" smtClean="0"/>
              <a:t>How could this facilitate the measure-specific baseline and other “preponderance of evidence” questions asked by proposed decision? 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Objective: Seeking TF feedback on Conceptual approach of program implementation and methodology of quantifying C&amp;S savings from incentive programs using existing conditions as baseline.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Background Summary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Update on LADWP program implementation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Methodology of quantifying incentive program “To Code” savings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Summary of LADWP program results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Additional benefits of program administration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TF Feedback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09776" y="228600"/>
            <a:ext cx="1405624" cy="675134"/>
          </a:xfrm>
          <a:prstGeom prst="rect">
            <a:avLst/>
          </a:prstGeom>
          <a:solidFill>
            <a:srgbClr val="FFFFF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CalTF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2400"/>
            <a:ext cx="16002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Recap of 2014 Conceptual Program implementation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Updates to method of C&amp;S accounting using Potential Models based on data provided by Statewide C&amp;S stakeholders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Recent CPUC Proposed Decision for statewide programs and C&amp;S claims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450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Previous Conceptual Portfolio </a:t>
            </a:r>
            <a:r>
              <a:rPr lang="en-US" sz="2800" dirty="0"/>
              <a:t>C&amp;S Savings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7341403"/>
              </p:ext>
            </p:extLst>
          </p:nvPr>
        </p:nvGraphicFramePr>
        <p:xfrm>
          <a:off x="2743200" y="1371600"/>
          <a:ext cx="60198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956159"/>
              </p:ext>
            </p:extLst>
          </p:nvPr>
        </p:nvGraphicFramePr>
        <p:xfrm>
          <a:off x="304800" y="1828800"/>
          <a:ext cx="5334000" cy="3632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37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74" y="0"/>
            <a:ext cx="8305800" cy="10207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Previous Conceptual </a:t>
            </a:r>
            <a:r>
              <a:rPr lang="en-US" sz="2600" dirty="0"/>
              <a:t>Project Level and Incentive Program 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748" y="1447800"/>
            <a:ext cx="82125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73B632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/>
                <a:cs typeface="Arial"/>
              </a:rPr>
              <a:t>Two tiered accounting process with a dual baseline for all custom calculation projects</a:t>
            </a:r>
          </a:p>
          <a:p>
            <a:pPr marL="285750" indent="-285750">
              <a:spcAft>
                <a:spcPts val="600"/>
              </a:spcAft>
              <a:buClr>
                <a:srgbClr val="73B632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/>
                <a:cs typeface="Arial"/>
              </a:rPr>
              <a:t>Two tiered incentive programs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52400" y="2209800"/>
            <a:ext cx="8839200" cy="4114800"/>
            <a:chOff x="453954" y="2023646"/>
            <a:chExt cx="8839200" cy="4114800"/>
          </a:xfrm>
        </p:grpSpPr>
        <p:grpSp>
          <p:nvGrpSpPr>
            <p:cNvPr id="16" name="Group 15"/>
            <p:cNvGrpSpPr>
              <a:grpSpLocks noChangeAspect="1"/>
            </p:cNvGrpSpPr>
            <p:nvPr/>
          </p:nvGrpSpPr>
          <p:grpSpPr>
            <a:xfrm>
              <a:off x="453954" y="2023646"/>
              <a:ext cx="8534400" cy="4011957"/>
              <a:chOff x="0" y="2075693"/>
              <a:chExt cx="9317272" cy="4379979"/>
            </a:xfrm>
          </p:grpSpPr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0705346"/>
                  </p:ext>
                </p:extLst>
              </p:nvPr>
            </p:nvGraphicFramePr>
            <p:xfrm>
              <a:off x="0" y="2391672"/>
              <a:ext cx="6096000" cy="4064000"/>
            </p:xfrm>
            <a:graphic>
              <a:graphicData uri="http://schemas.openxmlformats.org/drawingml/2006/diagram">
                <a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8" name="TextBox 7"/>
              <p:cNvSpPr txBox="1"/>
              <p:nvPr/>
            </p:nvSpPr>
            <p:spPr>
              <a:xfrm>
                <a:off x="2323181" y="2075693"/>
                <a:ext cx="3586847" cy="336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/>
                    <a:cs typeface="Arial"/>
                  </a:rPr>
                  <a:t>Existing Baseline Consumption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354927" y="3861232"/>
                <a:ext cx="3388722" cy="336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/>
                    <a:cs typeface="Arial"/>
                  </a:rPr>
                  <a:t>Code Baseline Consumption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354927" y="5680242"/>
                <a:ext cx="3388722" cy="336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/>
                    <a:cs typeface="Arial"/>
                  </a:rPr>
                  <a:t>Proposed Consumption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11" name="Right Brace 10"/>
              <p:cNvSpPr/>
              <p:nvPr/>
            </p:nvSpPr>
            <p:spPr>
              <a:xfrm>
                <a:off x="5713290" y="2233661"/>
                <a:ext cx="537362" cy="1861066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Brace 11"/>
              <p:cNvSpPr/>
              <p:nvPr/>
            </p:nvSpPr>
            <p:spPr>
              <a:xfrm>
                <a:off x="7448391" y="2194925"/>
                <a:ext cx="537362" cy="3799603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39245" y="2574832"/>
                <a:ext cx="1519878" cy="1747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Code compliant project receives</a:t>
                </a:r>
              </a:p>
              <a:p>
                <a:r>
                  <a:rPr lang="en-US" sz="1400" dirty="0" smtClean="0">
                    <a:latin typeface="Arial"/>
                    <a:cs typeface="Arial"/>
                  </a:rPr>
                  <a:t>low tier incentive for project savings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717072" y="4197723"/>
                <a:ext cx="1600200" cy="1512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Beyond code project receives high tier incentive for total project savings</a:t>
                </a: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7540554" y="5307449"/>
              <a:ext cx="1752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/>
                  <a:cs typeface="Arial"/>
                </a:rPr>
                <a:t>A requirement threshold of 5% above code at beginning of code cycle and potentially progress to 15% by end of code cycle depending on market uptake.</a:t>
              </a:r>
            </a:p>
            <a:p>
              <a:endParaRPr lang="en-US" sz="800" dirty="0">
                <a:latin typeface="Arial"/>
                <a:cs typeface="Arial"/>
              </a:endParaRPr>
            </a:p>
          </p:txBody>
        </p:sp>
      </p:grp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49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9062" y="1524000"/>
            <a:ext cx="83839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73B632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cs typeface="Arial"/>
              </a:rPr>
              <a:t>Retrieve Information from Local Code Enforcement Agency on development quantities and project types.</a:t>
            </a:r>
          </a:p>
          <a:p>
            <a:pPr marL="742950" lvl="1" indent="-285750">
              <a:spcAft>
                <a:spcPts val="1200"/>
              </a:spcAft>
              <a:buClr>
                <a:srgbClr val="F8C01B"/>
              </a:buClr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An alternative for retrieving the proper information can be taken from the HERS database.</a:t>
            </a:r>
          </a:p>
          <a:p>
            <a:pPr marL="285750" indent="-285750">
              <a:spcAft>
                <a:spcPts val="1200"/>
              </a:spcAft>
              <a:buClr>
                <a:srgbClr val="73B632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cs typeface="Arial"/>
              </a:rPr>
              <a:t>Modify Statewide C&amp;S savings calculation methodology and distribute on a per SF basis.</a:t>
            </a:r>
          </a:p>
          <a:p>
            <a:pPr marL="285750" indent="-285750">
              <a:spcAft>
                <a:spcPts val="1200"/>
              </a:spcAft>
              <a:buClr>
                <a:srgbClr val="73B632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cs typeface="Arial"/>
              </a:rPr>
              <a:t>Net out Participating Customers from total SF of development within service territory.</a:t>
            </a:r>
          </a:p>
          <a:p>
            <a:pPr marL="285750" indent="-285750">
              <a:spcAft>
                <a:spcPts val="1200"/>
              </a:spcAft>
              <a:buClr>
                <a:srgbClr val="73B632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cs typeface="Arial"/>
              </a:rPr>
              <a:t>Distribute on a per SF basis SW C&amp;S savings to appropriate development categories.</a:t>
            </a:r>
            <a:endParaRPr lang="en-US" sz="2000" dirty="0">
              <a:latin typeface="Arial"/>
              <a:cs typeface="Arial"/>
            </a:endParaRPr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6" name="TextBox 5"/>
              <p:cNvSpPr txBox="1"/>
              <p:nvPr/>
            </p:nvSpPr>
            <p:spPr>
              <a:xfrm>
                <a:off x="115493" y="5529895"/>
                <a:ext cx="8710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𝑇𝑜𝑡𝑎𝑙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𝐷𝑒𝑣𝑒𝑙𝑜𝑝𝑚𝑒𝑛𝑡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𝑃𝑎𝑟𝑡𝑖𝑐𝑖𝑝𝑎𝑡𝑖𝑛𝑔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𝐶𝑢𝑠𝑡𝑜𝑚𝑒𝑟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𝑆𝐹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𝑆𝑊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&amp;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𝑠𝑎𝑣𝑖𝑛𝑔𝑠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𝑐𝑎𝑙𝑐𝑠</m:t>
                      </m:r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</a:rPr>
                        <m:t>𝑆𝐹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93" y="5529895"/>
                <a:ext cx="871078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228600" y="228600"/>
            <a:ext cx="7848600" cy="762000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rgbClr val="F8C01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Previous Conceptual Non-Participant Savings Calculation Methodology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68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7975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rgbClr val="73B632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 2"/>
              <a:buNone/>
            </a:pPr>
            <a:r>
              <a:rPr lang="en-US" sz="2400" b="1" dirty="0" smtClean="0"/>
              <a:t>The methods of quantifying savings from a project level basis are too tedious to produce results for scale.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For Participant savings; running </a:t>
            </a:r>
            <a:r>
              <a:rPr lang="en-US" sz="2400" dirty="0"/>
              <a:t>calculations </a:t>
            </a:r>
            <a:r>
              <a:rPr lang="en-US" sz="2400" dirty="0" smtClean="0"/>
              <a:t>with dual baseline scenarios on a project by project basis essentially doubles custom calculation processing time. No automation solutions currently exist.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For Non-Participant savings; Publicly available building data is either not available, granular enough or formatted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Both methods are very cumbersome approaches.</a:t>
            </a:r>
          </a:p>
          <a:p>
            <a:pPr marL="0" indent="0">
              <a:spcAft>
                <a:spcPts val="600"/>
              </a:spcAft>
              <a:buFont typeface="Wingdings 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047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3005712"/>
              </p:ext>
            </p:extLst>
          </p:nvPr>
        </p:nvGraphicFramePr>
        <p:xfrm>
          <a:off x="2743200" y="1524000"/>
          <a:ext cx="60198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8246425"/>
              </p:ext>
            </p:extLst>
          </p:nvPr>
        </p:nvGraphicFramePr>
        <p:xfrm>
          <a:off x="304800" y="1981200"/>
          <a:ext cx="5334000" cy="3632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Updated Accounting of Portfolio C&amp;S Savings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28, 2016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95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5217</TotalTime>
  <Words>1820</Words>
  <Application>Microsoft Macintosh PowerPoint</Application>
  <PresentationFormat>On-screen Show (4:3)</PresentationFormat>
  <Paragraphs>348</Paragraphs>
  <Slides>18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Existing Condition Baseline Programs  &amp; Codes and Standards</vt:lpstr>
      <vt:lpstr>High Level Framing: Presentation Goals</vt:lpstr>
      <vt:lpstr>Presentation Overview</vt:lpstr>
      <vt:lpstr>Background Information</vt:lpstr>
      <vt:lpstr>Previous Conceptual Portfolio C&amp;S Savings</vt:lpstr>
      <vt:lpstr>Previous Conceptual Project Level and Incentive Program Framework</vt:lpstr>
      <vt:lpstr>Slide 7</vt:lpstr>
      <vt:lpstr>Problems with Implementation</vt:lpstr>
      <vt:lpstr>Updated Accounting of Portfolio C&amp;S Savings</vt:lpstr>
      <vt:lpstr>Actual Program Implementation of Existing Condition Incentive Program Framework</vt:lpstr>
      <vt:lpstr>Excerpts from CPUC Proposed Decision  on Statewide Programs</vt:lpstr>
      <vt:lpstr>Using Navigant’s ELRAM Potentials Model for  Adjusting C&amp;S Claim</vt:lpstr>
      <vt:lpstr>Using Navigant’s ELRAM Potentials Model for  Adjusting C&amp;S Claim</vt:lpstr>
      <vt:lpstr>Using Navigant’s ELRAM Potentials Model for  Adjusting C&amp;S Claim</vt:lpstr>
      <vt:lpstr>LADWP Program Results FY 14-15</vt:lpstr>
      <vt:lpstr>LADWP Program Results  (FY13-14)</vt:lpstr>
      <vt:lpstr>Additional Program Administration Benefits</vt:lpstr>
      <vt:lpstr>Summary of Questions for the TF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Alejandra Mejia</cp:lastModifiedBy>
  <cp:revision>92</cp:revision>
  <dcterms:created xsi:type="dcterms:W3CDTF">2016-07-28T04:42:52Z</dcterms:created>
  <dcterms:modified xsi:type="dcterms:W3CDTF">2016-07-28T04:46:11Z</dcterms:modified>
</cp:coreProperties>
</file>