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56" r:id="rId2"/>
    <p:sldId id="371" r:id="rId3"/>
    <p:sldId id="369" r:id="rId4"/>
    <p:sldId id="368" r:id="rId5"/>
    <p:sldId id="347" r:id="rId6"/>
    <p:sldId id="357" r:id="rId7"/>
    <p:sldId id="359" r:id="rId8"/>
    <p:sldId id="358" r:id="rId9"/>
    <p:sldId id="370" r:id="rId10"/>
    <p:sldId id="372" r:id="rId11"/>
    <p:sldId id="360" r:id="rId12"/>
    <p:sldId id="373" r:id="rId13"/>
    <p:sldId id="361" r:id="rId14"/>
    <p:sldId id="362" r:id="rId15"/>
    <p:sldId id="366" r:id="rId16"/>
    <p:sldId id="367" r:id="rId17"/>
    <p:sldId id="374" r:id="rId18"/>
    <p:sldId id="375" r:id="rId19"/>
  </p:sldIdLst>
  <p:sldSz cx="9144000" cy="6858000" type="screen4x3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1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yad Al-Shaikh" initials="AA" lastIdx="1" clrIdx="0">
    <p:extLst>
      <p:ext uri="{19B8F6BF-5375-455C-9EA6-DF929625EA0E}">
        <p15:presenceInfo xmlns:p15="http://schemas.microsoft.com/office/powerpoint/2012/main" userId="08d60f67aef9fce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FAB7A"/>
    <a:srgbClr val="F8C01B"/>
    <a:srgbClr val="FFCF01"/>
    <a:srgbClr val="CCCC00"/>
    <a:srgbClr val="8CC63F"/>
    <a:srgbClr val="CC9900"/>
    <a:srgbClr val="CFAA7A"/>
    <a:srgbClr val="94D142"/>
    <a:srgbClr val="8DC6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647BA7-7CE1-4E83-8F62-A92E12BFF93D}" v="6" dt="2020-02-06T22:08:47.7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72" autoAdjust="0"/>
    <p:restoredTop sz="90542" autoAdjust="0"/>
  </p:normalViewPr>
  <p:slideViewPr>
    <p:cSldViewPr>
      <p:cViewPr varScale="1">
        <p:scale>
          <a:sx n="73" d="100"/>
          <a:sy n="73" d="100"/>
        </p:scale>
        <p:origin x="54" y="216"/>
      </p:cViewPr>
      <p:guideLst>
        <p:guide orient="horz" pos="2448"/>
        <p:guide pos="4152"/>
      </p:guideLst>
    </p:cSldViewPr>
  </p:slideViewPr>
  <p:outlineViewPr>
    <p:cViewPr>
      <p:scale>
        <a:sx n="50" d="100"/>
        <a:sy n="50" d="100"/>
      </p:scale>
      <p:origin x="42" y="222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ad Al-Shaikh" userId="bbb68e1f-f119-4f2f-8d2e-b9600474dd2f" providerId="ADAL" clId="{CA4199B0-12BE-4B34-858F-44C524AEA054}"/>
    <pc:docChg chg="custSel addSld modSld">
      <pc:chgData name="Ayad Al-Shaikh" userId="bbb68e1f-f119-4f2f-8d2e-b9600474dd2f" providerId="ADAL" clId="{CA4199B0-12BE-4B34-858F-44C524AEA054}" dt="2020-02-06T22:09:13.620" v="246" actId="20577"/>
      <pc:docMkLst>
        <pc:docMk/>
      </pc:docMkLst>
      <pc:sldChg chg="modSp mod">
        <pc:chgData name="Ayad Al-Shaikh" userId="bbb68e1f-f119-4f2f-8d2e-b9600474dd2f" providerId="ADAL" clId="{CA4199B0-12BE-4B34-858F-44C524AEA054}" dt="2020-02-06T21:04:43.342" v="168" actId="20577"/>
        <pc:sldMkLst>
          <pc:docMk/>
          <pc:sldMk cId="565446123" sldId="357"/>
        </pc:sldMkLst>
        <pc:spChg chg="mod">
          <ac:chgData name="Ayad Al-Shaikh" userId="bbb68e1f-f119-4f2f-8d2e-b9600474dd2f" providerId="ADAL" clId="{CA4199B0-12BE-4B34-858F-44C524AEA054}" dt="2020-02-06T21:04:43.342" v="168" actId="20577"/>
          <ac:spMkLst>
            <pc:docMk/>
            <pc:sldMk cId="565446123" sldId="357"/>
            <ac:spMk id="5" creationId="{32FADD00-50AD-427F-894A-3D4F78C6A662}"/>
          </ac:spMkLst>
        </pc:spChg>
      </pc:sldChg>
      <pc:sldChg chg="modSp mod">
        <pc:chgData name="Ayad Al-Shaikh" userId="bbb68e1f-f119-4f2f-8d2e-b9600474dd2f" providerId="ADAL" clId="{CA4199B0-12BE-4B34-858F-44C524AEA054}" dt="2020-02-06T21:42:59.821" v="169" actId="400"/>
        <pc:sldMkLst>
          <pc:docMk/>
          <pc:sldMk cId="2592667834" sldId="360"/>
        </pc:sldMkLst>
        <pc:spChg chg="mod">
          <ac:chgData name="Ayad Al-Shaikh" userId="bbb68e1f-f119-4f2f-8d2e-b9600474dd2f" providerId="ADAL" clId="{CA4199B0-12BE-4B34-858F-44C524AEA054}" dt="2020-02-06T21:42:59.821" v="169" actId="400"/>
          <ac:spMkLst>
            <pc:docMk/>
            <pc:sldMk cId="2592667834" sldId="360"/>
            <ac:spMk id="5" creationId="{32FADD00-50AD-427F-894A-3D4F78C6A662}"/>
          </ac:spMkLst>
        </pc:spChg>
      </pc:sldChg>
      <pc:sldChg chg="modSp mod">
        <pc:chgData name="Ayad Al-Shaikh" userId="bbb68e1f-f119-4f2f-8d2e-b9600474dd2f" providerId="ADAL" clId="{CA4199B0-12BE-4B34-858F-44C524AEA054}" dt="2020-02-06T20:13:01.675" v="122" actId="20578"/>
        <pc:sldMkLst>
          <pc:docMk/>
          <pc:sldMk cId="1906788238" sldId="369"/>
        </pc:sldMkLst>
        <pc:spChg chg="mod">
          <ac:chgData name="Ayad Al-Shaikh" userId="bbb68e1f-f119-4f2f-8d2e-b9600474dd2f" providerId="ADAL" clId="{CA4199B0-12BE-4B34-858F-44C524AEA054}" dt="2020-02-06T20:13:01.675" v="122" actId="20578"/>
          <ac:spMkLst>
            <pc:docMk/>
            <pc:sldMk cId="1906788238" sldId="369"/>
            <ac:spMk id="5" creationId="{C384A906-0ACB-417D-902D-B12F4BD23724}"/>
          </ac:spMkLst>
        </pc:spChg>
      </pc:sldChg>
      <pc:sldChg chg="modSp mod">
        <pc:chgData name="Ayad Al-Shaikh" userId="bbb68e1f-f119-4f2f-8d2e-b9600474dd2f" providerId="ADAL" clId="{CA4199B0-12BE-4B34-858F-44C524AEA054}" dt="2020-02-06T19:37:25.140" v="64" actId="20577"/>
        <pc:sldMkLst>
          <pc:docMk/>
          <pc:sldMk cId="3040817541" sldId="371"/>
        </pc:sldMkLst>
        <pc:spChg chg="mod">
          <ac:chgData name="Ayad Al-Shaikh" userId="bbb68e1f-f119-4f2f-8d2e-b9600474dd2f" providerId="ADAL" clId="{CA4199B0-12BE-4B34-858F-44C524AEA054}" dt="2020-02-06T19:37:25.140" v="64" actId="20577"/>
          <ac:spMkLst>
            <pc:docMk/>
            <pc:sldMk cId="3040817541" sldId="371"/>
            <ac:spMk id="5" creationId="{4B0D01A2-A8FF-468E-90A7-2A6D2C000957}"/>
          </ac:spMkLst>
        </pc:spChg>
      </pc:sldChg>
      <pc:sldChg chg="modSp add mod">
        <pc:chgData name="Ayad Al-Shaikh" userId="bbb68e1f-f119-4f2f-8d2e-b9600474dd2f" providerId="ADAL" clId="{CA4199B0-12BE-4B34-858F-44C524AEA054}" dt="2020-02-06T22:08:03.927" v="178" actId="20577"/>
        <pc:sldMkLst>
          <pc:docMk/>
          <pc:sldMk cId="370196693" sldId="374"/>
        </pc:sldMkLst>
        <pc:spChg chg="mod">
          <ac:chgData name="Ayad Al-Shaikh" userId="bbb68e1f-f119-4f2f-8d2e-b9600474dd2f" providerId="ADAL" clId="{CA4199B0-12BE-4B34-858F-44C524AEA054}" dt="2020-02-06T22:08:03.927" v="178" actId="20577"/>
          <ac:spMkLst>
            <pc:docMk/>
            <pc:sldMk cId="370196693" sldId="374"/>
            <ac:spMk id="2" creationId="{79D6A606-6180-49C8-949D-544BBD2AF94D}"/>
          </ac:spMkLst>
        </pc:spChg>
      </pc:sldChg>
      <pc:sldChg chg="addSp delSp modSp add mod">
        <pc:chgData name="Ayad Al-Shaikh" userId="bbb68e1f-f119-4f2f-8d2e-b9600474dd2f" providerId="ADAL" clId="{CA4199B0-12BE-4B34-858F-44C524AEA054}" dt="2020-02-06T22:09:13.620" v="246" actId="20577"/>
        <pc:sldMkLst>
          <pc:docMk/>
          <pc:sldMk cId="1692003744" sldId="375"/>
        </pc:sldMkLst>
        <pc:spChg chg="mod">
          <ac:chgData name="Ayad Al-Shaikh" userId="bbb68e1f-f119-4f2f-8d2e-b9600474dd2f" providerId="ADAL" clId="{CA4199B0-12BE-4B34-858F-44C524AEA054}" dt="2020-02-06T22:09:13.620" v="246" actId="20577"/>
          <ac:spMkLst>
            <pc:docMk/>
            <pc:sldMk cId="1692003744" sldId="375"/>
            <ac:spMk id="2" creationId="{56664586-131B-4EFE-AA61-9BEDDCC0C774}"/>
          </ac:spMkLst>
        </pc:spChg>
        <pc:spChg chg="del">
          <ac:chgData name="Ayad Al-Shaikh" userId="bbb68e1f-f119-4f2f-8d2e-b9600474dd2f" providerId="ADAL" clId="{CA4199B0-12BE-4B34-858F-44C524AEA054}" dt="2020-02-06T22:08:45.070" v="180" actId="478"/>
          <ac:spMkLst>
            <pc:docMk/>
            <pc:sldMk cId="1692003744" sldId="375"/>
            <ac:spMk id="5" creationId="{A7E2DBB7-A95A-468B-A621-3D90DDC7D5C6}"/>
          </ac:spMkLst>
        </pc:spChg>
        <pc:picChg chg="add mod">
          <ac:chgData name="Ayad Al-Shaikh" userId="bbb68e1f-f119-4f2f-8d2e-b9600474dd2f" providerId="ADAL" clId="{CA4199B0-12BE-4B34-858F-44C524AEA054}" dt="2020-02-06T22:08:54.547" v="188" actId="1037"/>
          <ac:picMkLst>
            <pc:docMk/>
            <pc:sldMk cId="1692003744" sldId="375"/>
            <ac:picMk id="6" creationId="{464B23DF-5F0B-4D7B-8D7D-3A27DFBFA9F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007" cy="4622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40" y="0"/>
            <a:ext cx="2972007" cy="4622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A2789-F3AF-A84B-870A-65AFA746DFEF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5394"/>
            <a:ext cx="2972007" cy="4622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40" y="8775394"/>
            <a:ext cx="2972007" cy="4622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19A2B-66C4-8443-B266-E23372DFFC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43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1962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1962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6D845599-701A-4FA0-8027-36496C7B95F1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1" tIns="46570" rIns="93141" bIns="465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8644"/>
            <a:ext cx="5486400" cy="4157662"/>
          </a:xfrm>
          <a:prstGeom prst="rect">
            <a:avLst/>
          </a:prstGeom>
        </p:spPr>
        <p:txBody>
          <a:bodyPr vert="horz" lIns="93141" tIns="46570" rIns="93141" bIns="4657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5"/>
            <a:ext cx="2971800" cy="461962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5"/>
            <a:ext cx="2971800" cy="461962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925D742C-688D-4DB5-939F-8AEE1CF53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756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83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our jurisdictions categorize these measures: deemed or custom?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8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4876800"/>
            <a:ext cx="6480174" cy="83820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8D5C-1045-4E38-ACD5-CE1B2C3623E8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20" name="Picture 19" descr="CalTF_Logo_2x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0" y="2819400"/>
            <a:ext cx="2286000" cy="2286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00D7-622A-4BA6-8742-C60968059E2E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16" name="Picture 15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8600" y="2286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8C01B"/>
                </a:solidFill>
                <a:latin typeface="Arial"/>
                <a:cs typeface="Arial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Clr>
                <a:srgbClr val="73B632"/>
              </a:buClr>
              <a:defRPr>
                <a:latin typeface="Arial"/>
                <a:cs typeface="Arial"/>
              </a:defRPr>
            </a:lvl1pPr>
            <a:lvl2pPr>
              <a:buFont typeface="Wingdings" charset="2"/>
              <a:buChar char="q"/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9" name="Picture 8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A6AF3B-BD1D-414C-BF52-F42D461A5827}" type="datetime1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Arial"/>
              <a:cs typeface="Arial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3CB0-1343-4074-96D6-F1CA5448C0C4}" type="datetime1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28" name="Picture 27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9686-7F93-4B3D-8183-DEB47503C57C}" type="datetime1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2CB3-46D1-4F19-9B58-70A77A4E9EA0}" type="datetime1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7DA1-BD67-4C7C-B21D-146DD19115E7}" type="datetime1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477865-930B-4EBF-98BC-9E7FDC799130}" type="datetime1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1E41-3166-483C-8856-B564364672FF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E0AB00-B0EA-4C5A-A8D9-297E4F477A8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20" name="Picture 19" descr="CalTF_Logo.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rgbClr val="F8C01B"/>
          </a:solidFill>
          <a:latin typeface="Arial"/>
          <a:ea typeface="+mj-ea"/>
          <a:cs typeface="Arial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rgbClr val="73B63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/>
          <a:ea typeface="+mn-ea"/>
          <a:cs typeface="Arial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Arial"/>
          <a:ea typeface="+mn-ea"/>
          <a:cs typeface="Arial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/>
          <a:ea typeface="+mn-ea"/>
          <a:cs typeface="Arial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tf.nwcouncil.org/standard-protoco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68426" y="4953000"/>
            <a:ext cx="6480174" cy="762000"/>
          </a:xfrm>
        </p:spPr>
        <p:txBody>
          <a:bodyPr>
            <a:normAutofit/>
          </a:bodyPr>
          <a:lstStyle/>
          <a:p>
            <a:r>
              <a:rPr lang="en-US" dirty="0"/>
              <a:t>Ayad Al-Shaikh</a:t>
            </a:r>
          </a:p>
          <a:p>
            <a:r>
              <a:rPr lang="en-US" dirty="0"/>
              <a:t>February 6, 2020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Hybrid Measures</a:t>
            </a:r>
            <a:br>
              <a:rPr lang="en-US" sz="4000" dirty="0"/>
            </a:br>
            <a:r>
              <a:rPr lang="en-US" sz="4000" dirty="0"/>
              <a:t>Subcommittee Meeting #1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5524500" y="146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287-D376-4F63-8257-F2668729B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Example: </a:t>
            </a:r>
            <a:r>
              <a:rPr lang="en-US" dirty="0">
                <a:solidFill>
                  <a:srgbClr val="0000CC"/>
                </a:solidFill>
              </a:rPr>
              <a:t>Type 4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6B9F6D-5C98-4126-B41D-2E7097E08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08455-E41D-4321-9EA3-DBD3F6FC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0D4D4A-F36C-46A8-974D-866DB40FB88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Widget that documents its own energy usage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Popular measure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Savings vary significantly because of operational choices and/or configuration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Widget self-reports the energy consumption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Examples: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Networked Lighting Controls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Advanced Rooftop 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41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6D6B-3EFD-41F8-AAF9-3CB1E53C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Examples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4B7E8F-BB9B-4D65-8CAC-EB8D846B6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6F-FB21-40B8-90D2-8167E6B8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FADD00-50AD-427F-894A-3D4F78C6A6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7594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 Measures to Consider</a:t>
            </a:r>
          </a:p>
          <a:p>
            <a:pPr lvl="1"/>
            <a:r>
              <a:rPr lang="en-US" dirty="0"/>
              <a:t>VFD for Process Fans</a:t>
            </a:r>
          </a:p>
          <a:p>
            <a:pPr lvl="1"/>
            <a:r>
              <a:rPr lang="en-US" strike="sngStrike" dirty="0"/>
              <a:t>Lighting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Lighting Controls</a:t>
            </a:r>
          </a:p>
          <a:p>
            <a:pPr lvl="1"/>
            <a:r>
              <a:rPr lang="en-US" strike="sngStrike" dirty="0">
                <a:solidFill>
                  <a:srgbClr val="0000CC"/>
                </a:solidFill>
              </a:rPr>
              <a:t>Steam Traps</a:t>
            </a:r>
          </a:p>
          <a:p>
            <a:pPr lvl="1"/>
            <a:r>
              <a:rPr lang="en-US" dirty="0"/>
              <a:t>Airflow Adjustments in Telecommunication Buildings</a:t>
            </a:r>
          </a:p>
          <a:p>
            <a:pPr lvl="1"/>
            <a:r>
              <a:rPr lang="en-US" dirty="0"/>
              <a:t>Evaporative Condenser</a:t>
            </a:r>
          </a:p>
          <a:p>
            <a:pPr lvl="1"/>
            <a:r>
              <a:rPr lang="en-US" dirty="0"/>
              <a:t>Process Boiler</a:t>
            </a:r>
          </a:p>
          <a:p>
            <a:pPr lvl="1"/>
            <a:r>
              <a:rPr lang="en-US" dirty="0"/>
              <a:t>VFD / Modulating Air Compressor</a:t>
            </a:r>
          </a:p>
          <a:p>
            <a:pPr lvl="1"/>
            <a:r>
              <a:rPr lang="en-US" dirty="0"/>
              <a:t>Pump Overhaul</a:t>
            </a:r>
          </a:p>
          <a:p>
            <a:pPr lvl="1"/>
            <a:r>
              <a:rPr lang="en-US" dirty="0"/>
              <a:t>Downstream HVAC – Unitary AC and HP</a:t>
            </a:r>
          </a:p>
          <a:p>
            <a:pPr lvl="1"/>
            <a:r>
              <a:rPr lang="en-US" dirty="0"/>
              <a:t>Industrial Processes (multiple shifts)</a:t>
            </a:r>
          </a:p>
        </p:txBody>
      </p:sp>
    </p:spTree>
    <p:extLst>
      <p:ext uri="{BB962C8B-B14F-4D97-AF65-F5344CB8AC3E}">
        <p14:creationId xmlns:p14="http://schemas.microsoft.com/office/powerpoint/2010/main" val="2592667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6D6B-3EFD-41F8-AAF9-3CB1E53C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Package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4B7E8F-BB9B-4D65-8CAC-EB8D846B6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6F-FB21-40B8-90D2-8167E6B8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FADD00-50AD-427F-894A-3D4F78C6A6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689848" cy="4937760"/>
          </a:xfrm>
        </p:spPr>
        <p:txBody>
          <a:bodyPr numCol="2">
            <a:normAutofit/>
          </a:bodyPr>
          <a:lstStyle/>
          <a:p>
            <a:r>
              <a:rPr lang="en-US" sz="1800" b="1" dirty="0">
                <a:solidFill>
                  <a:srgbClr val="0000CC"/>
                </a:solidFill>
              </a:rPr>
              <a:t>Project Application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Eligibility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Project Drivers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Facility Description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Meter Information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Equipment Inventory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EEM-Measure Application Type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EEM-EUL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EEM-Standard Practice Discussion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Existing Equipment/System Operation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Non-IOU Fuel Source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Calculation Methodology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Calc Methodology References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Estimated Cost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Measurement and Verification Plan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Additional References</a:t>
            </a:r>
          </a:p>
          <a:p>
            <a:r>
              <a:rPr lang="en-US" sz="1800" b="1" dirty="0">
                <a:solidFill>
                  <a:srgbClr val="0000CC"/>
                </a:solidFill>
              </a:rPr>
              <a:t>Installation Report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Cost Invoices</a:t>
            </a:r>
          </a:p>
          <a:p>
            <a:pPr lvl="1"/>
            <a:r>
              <a:rPr lang="en-US" sz="1600" dirty="0">
                <a:solidFill>
                  <a:srgbClr val="0000CC"/>
                </a:solidFill>
              </a:rPr>
              <a:t>Executed M&amp;V Plan</a:t>
            </a:r>
          </a:p>
        </p:txBody>
      </p:sp>
    </p:spTree>
    <p:extLst>
      <p:ext uri="{BB962C8B-B14F-4D97-AF65-F5344CB8AC3E}">
        <p14:creationId xmlns:p14="http://schemas.microsoft.com/office/powerpoint/2010/main" val="2434180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6D6B-3EFD-41F8-AAF9-3CB1E53CB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459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Hybrid Examples – Deeper Dive</a:t>
            </a:r>
            <a:br>
              <a:rPr lang="en-US" dirty="0"/>
            </a:br>
            <a:r>
              <a:rPr lang="en-US" dirty="0"/>
              <a:t>VFD for Process Fans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4B7E8F-BB9B-4D65-8CAC-EB8D846B6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6F-FB21-40B8-90D2-8167E6B8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FADD00-50AD-427F-894A-3D4F78C6A6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0500" y="1333500"/>
            <a:ext cx="8953500" cy="5071484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Description: Standardized project description and methodology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customer specific nuances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Source: SCE CCT Energy Savings Calculation or DOE Fan Assessment Tool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Inputs required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Existing and Proposed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 of inputs: 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not all inputs listed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Field Inspection Data: 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Model number, Serial number, Motor rated hp </a:t>
            </a:r>
          </a:p>
          <a:p>
            <a:pPr lvl="4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(nameplate photo, time-stamped)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Operating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(customer supplied, but standardized input form)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Field Measurement: 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Drive by risk assessment)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Operating power:</a:t>
            </a:r>
          </a:p>
          <a:p>
            <a:pPr lvl="4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&lt;20,000 kWh = calculated with assumed load factor</a:t>
            </a:r>
          </a:p>
          <a:p>
            <a:pPr lvl="4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20,000-50,000 kWh = spot amperage measurement</a:t>
            </a:r>
          </a:p>
          <a:p>
            <a:pPr lvl="4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&gt;50,000 kWh = two-week power trend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Assumed Value: Motor efficiency = NEMA Nominal</a:t>
            </a:r>
          </a:p>
        </p:txBody>
      </p:sp>
    </p:spTree>
    <p:extLst>
      <p:ext uri="{BB962C8B-B14F-4D97-AF65-F5344CB8AC3E}">
        <p14:creationId xmlns:p14="http://schemas.microsoft.com/office/powerpoint/2010/main" val="3866204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6D6B-3EFD-41F8-AAF9-3CB1E53CB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459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Hybrid Examples – Deeper Dive</a:t>
            </a:r>
            <a:br>
              <a:rPr lang="en-US" dirty="0"/>
            </a:br>
            <a:r>
              <a:rPr lang="en-US" dirty="0"/>
              <a:t>VFD for Process Fans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4B7E8F-BB9B-4D65-8CAC-EB8D846B6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6F-FB21-40B8-90D2-8167E6B8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FADD00-50AD-427F-894A-3D4F78C6A6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763000" cy="4797552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Supporting Documents Standardized</a:t>
            </a:r>
          </a:p>
          <a:p>
            <a:pPr lvl="1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Should include any documents that we can complete (really well) but then leverage for all other projects.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Application Phase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Baseline, code, or standard practice documentation depending upon the market sector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Disposition documentation linked to the measure (if exists)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Influence documentation clearly described, but varying by the customer size and project size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Baseline project cost available if needed (documented from prior submittals)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Installation Phase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Cost submitted as an invoice with material and labor costs separated</a:t>
            </a:r>
          </a:p>
        </p:txBody>
      </p:sp>
    </p:spTree>
    <p:extLst>
      <p:ext uri="{BB962C8B-B14F-4D97-AF65-F5344CB8AC3E}">
        <p14:creationId xmlns:p14="http://schemas.microsoft.com/office/powerpoint/2010/main" val="1065440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6D6B-3EFD-41F8-AAF9-3CB1E53CB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459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Hybrid Examples – Deeper Dive</a:t>
            </a:r>
            <a:br>
              <a:rPr lang="en-US" dirty="0"/>
            </a:br>
            <a:r>
              <a:rPr lang="en-US" dirty="0"/>
              <a:t>VFD for Process Fans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4B7E8F-BB9B-4D65-8CAC-EB8D846B6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6F-FB21-40B8-90D2-8167E6B8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FADD00-50AD-427F-894A-3D4F78C6A6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763000" cy="4797552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 workflow 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Statewide forms/tools available from the eTRM –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longer term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submittal to a secure location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Approval state clearly visible</a:t>
            </a:r>
          </a:p>
          <a:p>
            <a:pPr lvl="1"/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expedited / automatic approval if:</a:t>
            </a:r>
          </a:p>
          <a:p>
            <a:pPr lvl="2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Enhance package submitted</a:t>
            </a:r>
          </a:p>
          <a:p>
            <a:pPr lvl="2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Not part of random, spot-check process</a:t>
            </a:r>
          </a:p>
        </p:txBody>
      </p:sp>
    </p:spTree>
    <p:extLst>
      <p:ext uri="{BB962C8B-B14F-4D97-AF65-F5344CB8AC3E}">
        <p14:creationId xmlns:p14="http://schemas.microsoft.com/office/powerpoint/2010/main" val="82508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1D900-E739-4862-ACE1-F5DFBC64B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– Next Steps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6B21DE-E50B-4181-856A-D2353FEC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A7B52A-869C-4E5F-80D6-6656A2F1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689B87-6A0C-4F65-AEDB-333DAC1355E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651748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Hybrid Subcommittee</a:t>
            </a:r>
          </a:p>
          <a:p>
            <a:pPr lvl="1"/>
            <a:r>
              <a:rPr lang="en-US" dirty="0"/>
              <a:t>Please let me know if you are interested</a:t>
            </a:r>
          </a:p>
          <a:p>
            <a:pPr lvl="1"/>
            <a:r>
              <a:rPr lang="en-US" dirty="0"/>
              <a:t>Meetings: Thursday (every two weeks, 2-hr)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Meeting #1, Feb 6</a:t>
            </a:r>
            <a:r>
              <a:rPr lang="en-US" baseline="30000" dirty="0"/>
              <a:t>th </a:t>
            </a:r>
            <a:r>
              <a:rPr lang="en-US" dirty="0"/>
              <a:t>(</a:t>
            </a:r>
            <a:r>
              <a:rPr lang="en-US" dirty="0">
                <a:solidFill>
                  <a:srgbClr val="0000CC"/>
                </a:solidFill>
              </a:rPr>
              <a:t>12 – 2pm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Goals: </a:t>
            </a:r>
          </a:p>
          <a:p>
            <a:pPr lvl="3"/>
            <a:r>
              <a:rPr lang="en-US" dirty="0"/>
              <a:t>Take additional feedback on the Strawman</a:t>
            </a:r>
          </a:p>
          <a:p>
            <a:pPr lvl="3"/>
            <a:r>
              <a:rPr lang="en-US" dirty="0"/>
              <a:t>Establish next steps </a:t>
            </a:r>
          </a:p>
          <a:p>
            <a:pPr lvl="1"/>
            <a:r>
              <a:rPr lang="en-US" dirty="0"/>
              <a:t>Meeting #2, Feb 20</a:t>
            </a:r>
            <a:r>
              <a:rPr lang="en-US" baseline="30000" dirty="0"/>
              <a:t>th </a:t>
            </a:r>
            <a:r>
              <a:rPr lang="en-US" dirty="0"/>
              <a:t>(</a:t>
            </a:r>
            <a:r>
              <a:rPr lang="en-US" dirty="0">
                <a:solidFill>
                  <a:srgbClr val="0000CC"/>
                </a:solidFill>
                <a:highlight>
                  <a:srgbClr val="FFFF00"/>
                </a:highlight>
              </a:rPr>
              <a:t>12 - 2pm or 2 – 4pm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Goals:</a:t>
            </a:r>
          </a:p>
          <a:p>
            <a:pPr lvl="3"/>
            <a:r>
              <a:rPr lang="en-US" dirty="0"/>
              <a:t>Identify measures to move forward with</a:t>
            </a:r>
          </a:p>
          <a:p>
            <a:pPr lvl="3"/>
            <a:r>
              <a:rPr lang="en-US" dirty="0"/>
              <a:t>Review draft plans for Hybrid guidelines (how identify, how treated, measure types, basic framework, etc)</a:t>
            </a:r>
          </a:p>
        </p:txBody>
      </p:sp>
    </p:spTree>
    <p:extLst>
      <p:ext uri="{BB962C8B-B14F-4D97-AF65-F5344CB8AC3E}">
        <p14:creationId xmlns:p14="http://schemas.microsoft.com/office/powerpoint/2010/main" val="3833020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6A606-6180-49C8-949D-544BBD2AF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4F6272-220A-4412-8EC5-EABCF8817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B434B0-A9B9-45BB-A069-A7F50E609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43106A-3552-4011-AC3A-BF83D8EA2B1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6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64586-131B-4EFE-AA61-9BEDDCC0C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LADWP Hybrid </a:t>
            </a:r>
            <a:r>
              <a:rPr lang="en-US"/>
              <a:t>Measure Data - 2019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CE9A24-ED92-41A9-A69C-96B369E4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72D78-0070-4FF3-86ED-D125B879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4B23DF-5F0B-4D7B-8D7D-3A27DFBFA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505797"/>
            <a:ext cx="8536945" cy="447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00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2818D-D02B-45E4-9669-8E8413D6C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Today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722DF2-AAA6-4C13-8C41-F7BEAFE28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46240-9047-4A99-B023-6095A2F0E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0D01A2-A8FF-468E-90A7-2A6D2C00095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Where are Hybrid-like measures used now?</a:t>
            </a:r>
          </a:p>
          <a:p>
            <a:r>
              <a:rPr lang="en-US" dirty="0">
                <a:solidFill>
                  <a:srgbClr val="0000CC"/>
                </a:solidFill>
              </a:rPr>
              <a:t>CA Data overview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Suggestions on how to slice this data?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Can it help us make a decision on which measures would make the largest impact?</a:t>
            </a:r>
          </a:p>
          <a:p>
            <a:r>
              <a:rPr lang="en-US" dirty="0">
                <a:solidFill>
                  <a:srgbClr val="0000CC"/>
                </a:solidFill>
              </a:rPr>
              <a:t>Deemed vs Custom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Thoughts and next steps</a:t>
            </a:r>
          </a:p>
          <a:p>
            <a:r>
              <a:rPr lang="en-US" dirty="0">
                <a:solidFill>
                  <a:srgbClr val="0000CC"/>
                </a:solidFill>
              </a:rPr>
              <a:t>Hybrid Measure Types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New ideas of what Hybrid is. –and- What is it </a:t>
            </a:r>
            <a:r>
              <a:rPr lang="en-US" i="1" dirty="0">
                <a:solidFill>
                  <a:srgbClr val="0000CC"/>
                </a:solidFill>
              </a:rPr>
              <a:t>not</a:t>
            </a:r>
            <a:r>
              <a:rPr lang="en-US" dirty="0">
                <a:solidFill>
                  <a:srgbClr val="0000CC"/>
                </a:solidFill>
              </a:rPr>
              <a:t>?</a:t>
            </a:r>
          </a:p>
          <a:p>
            <a:r>
              <a:rPr lang="en-US" dirty="0">
                <a:solidFill>
                  <a:srgbClr val="0000CC"/>
                </a:solidFill>
              </a:rPr>
              <a:t>Starting to collect what a full package will look like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17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B4011-20AD-4A2D-99D8-43DE2983B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45948"/>
            <a:ext cx="7623048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New Question: Where are Hybrid measures used now? What can we learn from them?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0F2F77-228D-419F-ACE8-B143D0505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4F6D4-FFFE-40C1-99A7-8C4AB549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84A906-0ACB-417D-902D-B12F4BD2372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985004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CC"/>
                </a:solidFill>
              </a:rPr>
              <a:t>Other jurisdictions: (examples)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RTF (</a:t>
            </a:r>
            <a:r>
              <a:rPr lang="en-US" u="sng" dirty="0">
                <a:hlinkClick r:id="rId2"/>
              </a:rPr>
              <a:t>https://rtf.nwcouncil.org/standard-protocols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Action: Understand lessons learned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Pennsylvania PUC (Deemed vs Partially-Deemed) 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Section 6.2 (see example)</a:t>
            </a:r>
          </a:p>
          <a:p>
            <a:r>
              <a:rPr lang="en-US" dirty="0">
                <a:solidFill>
                  <a:srgbClr val="0000CC"/>
                </a:solidFill>
              </a:rPr>
              <a:t>CA POUs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LADWP (</a:t>
            </a:r>
            <a:r>
              <a:rPr lang="en-US" i="1" dirty="0">
                <a:solidFill>
                  <a:srgbClr val="0000CC"/>
                </a:solidFill>
              </a:rPr>
              <a:t>custom calculation tool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Silicon Valley Power</a:t>
            </a:r>
          </a:p>
          <a:p>
            <a:r>
              <a:rPr lang="en-US" dirty="0">
                <a:solidFill>
                  <a:srgbClr val="0000CC"/>
                </a:solidFill>
              </a:rPr>
              <a:t>CA IOUs – approved calculators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Lighting calculator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Steam traps (in the past)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Air compressor projects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Book of Standards – Martin V / Pierre (PDF)</a:t>
            </a:r>
          </a:p>
          <a:p>
            <a:pPr lvl="1"/>
            <a:endParaRPr lang="en-US" dirty="0">
              <a:solidFill>
                <a:srgbClr val="0000CC"/>
              </a:solidFill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0000CC"/>
                </a:solidFill>
                <a:highlight>
                  <a:srgbClr val="FFFF00"/>
                </a:highlight>
              </a:rPr>
              <a:t>Can you send me existing CA calculators?</a:t>
            </a:r>
          </a:p>
        </p:txBody>
      </p:sp>
    </p:spTree>
    <p:extLst>
      <p:ext uri="{BB962C8B-B14F-4D97-AF65-F5344CB8AC3E}">
        <p14:creationId xmlns:p14="http://schemas.microsoft.com/office/powerpoint/2010/main" val="1906788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13A3F-7655-47CF-A7DC-B10DDD386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7927848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New Question: For CA - Deemed or Custom?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6ECCA-9E15-46BC-985E-8D9F304B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E0674-803B-465C-8BE7-9DDB29AD7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ECD50F-AA35-450F-AB79-24AB53EACC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793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CC"/>
                </a:solidFill>
              </a:rPr>
              <a:t>Should the measure be “claimed” ultimately as deemed or custom?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If Deemed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Issues</a:t>
            </a:r>
          </a:p>
          <a:p>
            <a:pPr lvl="3"/>
            <a:r>
              <a:rPr lang="en-US" dirty="0">
                <a:solidFill>
                  <a:srgbClr val="0000CC"/>
                </a:solidFill>
              </a:rPr>
              <a:t>May be CEDARS limitations (not designed to intake parameters that may calculate the savings)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Benefits</a:t>
            </a:r>
          </a:p>
          <a:p>
            <a:pPr lvl="3"/>
            <a:r>
              <a:rPr lang="en-US" dirty="0">
                <a:solidFill>
                  <a:srgbClr val="0000CC"/>
                </a:solidFill>
              </a:rPr>
              <a:t>Not subject to ex ante review once measure is approved</a:t>
            </a:r>
          </a:p>
          <a:p>
            <a:pPr lvl="3"/>
            <a:r>
              <a:rPr lang="en-US" dirty="0">
                <a:solidFill>
                  <a:srgbClr val="0000CC"/>
                </a:solidFill>
              </a:rPr>
              <a:t>Can using a deemed NTG value remove the need for POE?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If Custom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Issues</a:t>
            </a:r>
          </a:p>
          <a:p>
            <a:pPr lvl="3"/>
            <a:r>
              <a:rPr lang="en-US" dirty="0">
                <a:solidFill>
                  <a:srgbClr val="0000CC"/>
                </a:solidFill>
              </a:rPr>
              <a:t>Still subject to custom ex ante review selection unless this can be streamlined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Benefits</a:t>
            </a:r>
          </a:p>
          <a:p>
            <a:pPr lvl="3"/>
            <a:r>
              <a:rPr lang="en-US" dirty="0">
                <a:solidFill>
                  <a:srgbClr val="0000CC"/>
                </a:solidFill>
              </a:rPr>
              <a:t>Pre-approved calculator and supporting documentation (</a:t>
            </a:r>
            <a:r>
              <a:rPr lang="en-US" dirty="0" err="1">
                <a:solidFill>
                  <a:srgbClr val="0000CC"/>
                </a:solidFill>
              </a:rPr>
              <a:t>ie</a:t>
            </a:r>
            <a:r>
              <a:rPr lang="en-US" dirty="0">
                <a:solidFill>
                  <a:srgbClr val="0000CC"/>
                </a:solidFill>
              </a:rPr>
              <a:t>, a “deemed” calculator) could improve the process</a:t>
            </a:r>
          </a:p>
        </p:txBody>
      </p:sp>
    </p:spTree>
    <p:extLst>
      <p:ext uri="{BB962C8B-B14F-4D97-AF65-F5344CB8AC3E}">
        <p14:creationId xmlns:p14="http://schemas.microsoft.com/office/powerpoint/2010/main" val="51486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463B6-7444-4DA8-B7DB-50AB9447F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Measures with the eTRM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AB473-05CA-427F-ADAE-22DF4DE37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443F6-7C1F-4BD6-BE0E-AF2E493DB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DF7AD8-79CD-4392-98A4-0F7695C16BA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Goal</a:t>
            </a:r>
          </a:p>
          <a:p>
            <a:pPr lvl="1"/>
            <a:r>
              <a:rPr lang="en-US" dirty="0"/>
              <a:t>Review a strawman concept of a hybrid measure </a:t>
            </a:r>
          </a:p>
          <a:p>
            <a:pPr lvl="1"/>
            <a:r>
              <a:rPr lang="en-US" dirty="0"/>
              <a:t>Assemble a subcommittee to begin discussing the topic</a:t>
            </a:r>
          </a:p>
          <a:p>
            <a:pPr lvl="1"/>
            <a:endParaRPr lang="en-US" dirty="0"/>
          </a:p>
          <a:p>
            <a:r>
              <a:rPr lang="en-US" dirty="0"/>
              <a:t>Business Plan Goals</a:t>
            </a:r>
          </a:p>
          <a:p>
            <a:pPr lvl="1"/>
            <a:r>
              <a:rPr lang="en-US" sz="2300" dirty="0"/>
              <a:t>Develop guidelines for “hybrid measures” created through consensus process</a:t>
            </a:r>
            <a:endParaRPr lang="en-US" sz="3900" dirty="0"/>
          </a:p>
          <a:p>
            <a:pPr lvl="1"/>
            <a:r>
              <a:rPr lang="en-US" dirty="0"/>
              <a:t>Identify and create hybrid measures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dirty="0">
                <a:solidFill>
                  <a:srgbClr val="0000CC"/>
                </a:solidFill>
              </a:rPr>
              <a:t>Information changed from the CalTF meeting is in </a:t>
            </a:r>
            <a:r>
              <a:rPr lang="en-US" u="sng" dirty="0">
                <a:solidFill>
                  <a:srgbClr val="0000CC"/>
                </a:solidFill>
              </a:rPr>
              <a:t>blue</a:t>
            </a:r>
            <a:r>
              <a:rPr lang="en-US" dirty="0">
                <a:solidFill>
                  <a:srgbClr val="0000CC"/>
                </a:solidFill>
              </a:rPr>
              <a:t> text.</a:t>
            </a:r>
          </a:p>
        </p:txBody>
      </p:sp>
    </p:spTree>
    <p:extLst>
      <p:ext uri="{BB962C8B-B14F-4D97-AF65-F5344CB8AC3E}">
        <p14:creationId xmlns:p14="http://schemas.microsoft.com/office/powerpoint/2010/main" val="3250209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6D6B-3EFD-41F8-AAF9-3CB1E53C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Measure</a:t>
            </a:r>
            <a:endParaRPr lang="en-US" i="1" dirty="0">
              <a:solidFill>
                <a:srgbClr val="0000CC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4B7E8F-BB9B-4D65-8CAC-EB8D846B6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6F-FB21-40B8-90D2-8167E6B8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FADD00-50AD-427F-894A-3D4F78C6A66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For a discrete (but growing) number of measures, document a framework for how to submit the custom measure</a:t>
            </a:r>
          </a:p>
          <a:p>
            <a:pPr lvl="1"/>
            <a:r>
              <a:rPr lang="en-US" dirty="0"/>
              <a:t>Clarity that the submittal is expected to result in packets that:</a:t>
            </a:r>
          </a:p>
          <a:p>
            <a:pPr lvl="2"/>
            <a:r>
              <a:rPr lang="en-US" dirty="0"/>
              <a:t>Provide deeper / more complete documentation</a:t>
            </a:r>
          </a:p>
          <a:p>
            <a:pPr lvl="2"/>
            <a:r>
              <a:rPr lang="en-US" dirty="0"/>
              <a:t>Require less review / oversite</a:t>
            </a:r>
          </a:p>
          <a:p>
            <a:pPr lvl="2"/>
            <a:r>
              <a:rPr lang="en-US" dirty="0"/>
              <a:t>Provide clarity and assurance on the approval process</a:t>
            </a:r>
          </a:p>
          <a:p>
            <a:pPr lvl="1"/>
            <a:r>
              <a:rPr lang="en-US" dirty="0"/>
              <a:t>Captures data in a structured format that could:</a:t>
            </a:r>
          </a:p>
          <a:p>
            <a:pPr lvl="2"/>
            <a:r>
              <a:rPr lang="en-US" dirty="0"/>
              <a:t>Improve inputs over time</a:t>
            </a:r>
          </a:p>
          <a:p>
            <a:pPr lvl="2"/>
            <a:r>
              <a:rPr lang="en-US" dirty="0"/>
              <a:t>Result in converting the hybrid measure to a deemed measure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Need standard process for application flow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Anything else? </a:t>
            </a:r>
            <a:r>
              <a:rPr lang="en-US" dirty="0"/>
              <a:t>(</a:t>
            </a:r>
            <a:r>
              <a:rPr lang="en-US" i="1" dirty="0">
                <a:solidFill>
                  <a:srgbClr val="0000CC"/>
                </a:solidFill>
              </a:rPr>
              <a:t>framework is still in development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46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6D6B-3EFD-41F8-AAF9-3CB1E53C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Measure</a:t>
            </a:r>
            <a:endParaRPr lang="en-US" i="1" dirty="0">
              <a:solidFill>
                <a:srgbClr val="0000CC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4B7E8F-BB9B-4D65-8CAC-EB8D846B6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6F-FB21-40B8-90D2-8167E6B8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FADD00-50AD-427F-894A-3D4F78C6A66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Target Measure</a:t>
            </a:r>
          </a:p>
          <a:p>
            <a:pPr lvl="1"/>
            <a:r>
              <a:rPr lang="en-US" dirty="0"/>
              <a:t>Installed frequently, repeatably throughout the state</a:t>
            </a:r>
          </a:p>
          <a:p>
            <a:pPr lvl="1"/>
            <a:r>
              <a:rPr lang="en-US" dirty="0"/>
              <a:t>Enough clarity about the installation exists that there is no ambiguity about whether the measure should be custom or deemed</a:t>
            </a:r>
          </a:p>
          <a:p>
            <a:pPr lvl="1"/>
            <a:r>
              <a:rPr lang="en-US" dirty="0"/>
              <a:t>Minimum and maximum project sizes could exist (per unit)</a:t>
            </a:r>
          </a:p>
          <a:p>
            <a:pPr lvl="2"/>
            <a:r>
              <a:rPr lang="en-US" dirty="0"/>
              <a:t>Ideally streamlined approach can reduce the minimum threshold for accepting a project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70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6D6B-3EFD-41F8-AAF9-3CB1E53C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Examples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4B7E8F-BB9B-4D65-8CAC-EB8D846B6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6F-FB21-40B8-90D2-8167E6B8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FADD00-50AD-427F-894A-3D4F78C6A6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8779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Example Types</a:t>
            </a:r>
          </a:p>
          <a:p>
            <a:pPr lvl="1"/>
            <a:r>
              <a:rPr lang="en-US" dirty="0"/>
              <a:t>Type 1: Today, measure considered to be custom</a:t>
            </a:r>
          </a:p>
          <a:p>
            <a:pPr lvl="2"/>
            <a:r>
              <a:rPr lang="en-US" dirty="0"/>
              <a:t>Calculation methodology generally accepted</a:t>
            </a:r>
          </a:p>
          <a:p>
            <a:pPr lvl="2"/>
            <a:r>
              <a:rPr lang="en-US" dirty="0"/>
              <a:t>Baselines generally accepted for various building types / customer sizes</a:t>
            </a:r>
          </a:p>
          <a:p>
            <a:pPr lvl="2"/>
            <a:r>
              <a:rPr lang="en-US" dirty="0"/>
              <a:t>Savings may vary significantly based upon one or more sensitive variables</a:t>
            </a:r>
          </a:p>
          <a:p>
            <a:pPr lvl="2"/>
            <a:r>
              <a:rPr lang="en-US" dirty="0"/>
              <a:t>Reasons for installation generally understood</a:t>
            </a:r>
          </a:p>
          <a:p>
            <a:pPr lvl="1"/>
            <a:r>
              <a:rPr lang="en-US" dirty="0"/>
              <a:t>Type 2: Today, measure considered to be deemed</a:t>
            </a:r>
          </a:p>
          <a:p>
            <a:pPr lvl="2"/>
            <a:r>
              <a:rPr lang="en-US" dirty="0"/>
              <a:t>In addition to Type 1 notes, special cases exist that are not included in deemed methodology</a:t>
            </a:r>
          </a:p>
          <a:p>
            <a:pPr lvl="3"/>
            <a:r>
              <a:rPr lang="en-US" dirty="0"/>
              <a:t>Target market or delivery channel may not be included or possible</a:t>
            </a:r>
          </a:p>
          <a:p>
            <a:pPr lvl="3"/>
            <a:r>
              <a:rPr lang="en-US" dirty="0"/>
              <a:t>POU only measure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Type 3: Approved Prototype Model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Type 4: Widget that documents its own energy usage</a:t>
            </a:r>
          </a:p>
        </p:txBody>
      </p:sp>
    </p:spTree>
    <p:extLst>
      <p:ext uri="{BB962C8B-B14F-4D97-AF65-F5344CB8AC3E}">
        <p14:creationId xmlns:p14="http://schemas.microsoft.com/office/powerpoint/2010/main" val="1448847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287-D376-4F63-8257-F2668729B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Example: </a:t>
            </a:r>
            <a:r>
              <a:rPr lang="en-US" dirty="0">
                <a:solidFill>
                  <a:srgbClr val="0000CC"/>
                </a:solidFill>
              </a:rPr>
              <a:t>Type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6B9F6D-5C98-4126-B41D-2E7097E08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08455-E41D-4321-9EA3-DBD3F6FC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0D4D4A-F36C-46A8-974D-866DB40FB88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79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Approved Prototype Model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Start with an approved prototype model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Identify a few, specific keywords that can be changed to reflect site specific baseline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Models would not be calibrated to site specific usage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Savings can be calculated per “unit”, </a:t>
            </a:r>
            <a:r>
              <a:rPr lang="en-US" dirty="0" err="1">
                <a:solidFill>
                  <a:srgbClr val="0000CC"/>
                </a:solidFill>
              </a:rPr>
              <a:t>ie</a:t>
            </a:r>
            <a:r>
              <a:rPr lang="en-US" dirty="0">
                <a:solidFill>
                  <a:srgbClr val="0000CC"/>
                </a:solidFill>
              </a:rPr>
              <a:t> kWh/ton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Example: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VFD on Central Plant Pumps and Fans</a:t>
            </a:r>
          </a:p>
          <a:p>
            <a:pPr lvl="3"/>
            <a:r>
              <a:rPr lang="en-US" dirty="0">
                <a:solidFill>
                  <a:srgbClr val="0000CC"/>
                </a:solidFill>
              </a:rPr>
              <a:t>Workpaper specifies a constant speed primary and secondary loop</a:t>
            </a:r>
          </a:p>
          <a:p>
            <a:pPr lvl="3"/>
            <a:r>
              <a:rPr lang="en-US" dirty="0">
                <a:solidFill>
                  <a:srgbClr val="0000CC"/>
                </a:solidFill>
              </a:rPr>
              <a:t>Existing variable speed secondary pumps would not allow the workpaper to be utilized</a:t>
            </a:r>
          </a:p>
          <a:p>
            <a:pPr lvl="3"/>
            <a:r>
              <a:rPr lang="en-US" dirty="0">
                <a:solidFill>
                  <a:srgbClr val="0000CC"/>
                </a:solidFill>
              </a:rPr>
              <a:t>Savings could be calculated “per-HP”</a:t>
            </a:r>
          </a:p>
        </p:txBody>
      </p:sp>
    </p:spTree>
    <p:extLst>
      <p:ext uri="{BB962C8B-B14F-4D97-AF65-F5344CB8AC3E}">
        <p14:creationId xmlns:p14="http://schemas.microsoft.com/office/powerpoint/2010/main" val="815355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5">
      <a:dk1>
        <a:srgbClr val="141313"/>
      </a:dk1>
      <a:lt1>
        <a:sysClr val="window" lastClr="FFFFFF"/>
      </a:lt1>
      <a:dk2>
        <a:srgbClr val="000B00"/>
      </a:dk2>
      <a:lt2>
        <a:srgbClr val="FFFFFE"/>
      </a:lt2>
      <a:accent1>
        <a:srgbClr val="F8C01B"/>
      </a:accent1>
      <a:accent2>
        <a:srgbClr val="CCB400"/>
      </a:accent2>
      <a:accent3>
        <a:srgbClr val="B79462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14285</TotalTime>
  <Words>1222</Words>
  <Application>Microsoft Office PowerPoint</Application>
  <PresentationFormat>On-screen Show (4:3)</PresentationFormat>
  <Paragraphs>225</Paragraphs>
  <Slides>18</Slides>
  <Notes>2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Wingdings</vt:lpstr>
      <vt:lpstr>Wingdings 2</vt:lpstr>
      <vt:lpstr>Civic</vt:lpstr>
      <vt:lpstr>Hybrid Measures Subcommittee Meeting #1</vt:lpstr>
      <vt:lpstr>Plan for Today</vt:lpstr>
      <vt:lpstr>New Question: Where are Hybrid measures used now? What can we learn from them?</vt:lpstr>
      <vt:lpstr>New Question: For CA - Deemed or Custom?</vt:lpstr>
      <vt:lpstr>Hybrid Measures with the eTRM</vt:lpstr>
      <vt:lpstr>Hybrid Measure</vt:lpstr>
      <vt:lpstr>Hybrid Measure</vt:lpstr>
      <vt:lpstr>Hybrid Examples</vt:lpstr>
      <vt:lpstr>Hybrid Example: Type 3</vt:lpstr>
      <vt:lpstr>Hybrid Example: Type 4</vt:lpstr>
      <vt:lpstr>Hybrid Examples</vt:lpstr>
      <vt:lpstr>Hybrid Package</vt:lpstr>
      <vt:lpstr>Hybrid Examples – Deeper Dive VFD for Process Fans</vt:lpstr>
      <vt:lpstr>Hybrid Examples – Deeper Dive VFD for Process Fans</vt:lpstr>
      <vt:lpstr>Hybrid Examples – Deeper Dive VFD for Process Fans</vt:lpstr>
      <vt:lpstr>Hybrid – Next Steps</vt:lpstr>
      <vt:lpstr>Appendix</vt:lpstr>
      <vt:lpstr>LADWP Hybrid Measure Data - 2019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ASB</dc:creator>
  <cp:lastModifiedBy>Ayad Al-Shaikh</cp:lastModifiedBy>
  <cp:revision>351</cp:revision>
  <cp:lastPrinted>2019-12-04T15:15:31Z</cp:lastPrinted>
  <dcterms:created xsi:type="dcterms:W3CDTF">2014-07-29T23:26:12Z</dcterms:created>
  <dcterms:modified xsi:type="dcterms:W3CDTF">2020-02-06T22:09:22Z</dcterms:modified>
</cp:coreProperties>
</file>